
<file path=[Content_Types].xml><?xml version="1.0" encoding="utf-8"?>
<Types xmlns="http://schemas.openxmlformats.org/package/2006/content-types">
  <Default Extension="png" ContentType="image/png"/>
  <Default Extension="mp3" ContentType="audio/mpeg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03" r:id="rId1"/>
    <p:sldMasterId id="2147483716" r:id="rId2"/>
  </p:sldMasterIdLst>
  <p:notesMasterIdLst>
    <p:notesMasterId r:id="rId27"/>
  </p:notesMasterIdLst>
  <p:handoutMasterIdLst>
    <p:handoutMasterId r:id="rId28"/>
  </p:handoutMasterIdLst>
  <p:sldIdLst>
    <p:sldId id="256" r:id="rId3"/>
    <p:sldId id="343" r:id="rId4"/>
    <p:sldId id="344" r:id="rId5"/>
    <p:sldId id="345" r:id="rId6"/>
    <p:sldId id="346" r:id="rId7"/>
    <p:sldId id="342" r:id="rId8"/>
    <p:sldId id="348" r:id="rId9"/>
    <p:sldId id="349" r:id="rId10"/>
    <p:sldId id="368" r:id="rId11"/>
    <p:sldId id="369" r:id="rId12"/>
    <p:sldId id="353" r:id="rId13"/>
    <p:sldId id="354" r:id="rId14"/>
    <p:sldId id="358" r:id="rId15"/>
    <p:sldId id="370" r:id="rId16"/>
    <p:sldId id="350" r:id="rId17"/>
    <p:sldId id="357" r:id="rId18"/>
    <p:sldId id="351" r:id="rId19"/>
    <p:sldId id="371" r:id="rId20"/>
    <p:sldId id="359" r:id="rId21"/>
    <p:sldId id="360" r:id="rId22"/>
    <p:sldId id="367" r:id="rId23"/>
    <p:sldId id="372" r:id="rId24"/>
    <p:sldId id="362" r:id="rId25"/>
    <p:sldId id="363" r:id="rId26"/>
  </p:sldIdLst>
  <p:sldSz cx="9144000" cy="6858000" type="screen4x3"/>
  <p:notesSz cx="7099300" cy="10234613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7A7"/>
    <a:srgbClr val="FFE5E7"/>
    <a:srgbClr val="D8E5F8"/>
    <a:srgbClr val="CEDEF6"/>
    <a:srgbClr val="DC1427"/>
    <a:srgbClr val="C80013"/>
    <a:srgbClr val="FFAFB7"/>
    <a:srgbClr val="FF374A"/>
  </p:clrMru>
  <p:extLst>
    <p:ext uri="{E76CE94A-603C-4142-B9EB-6D1370010A27}">
      <p14:discardImageEditData xmlns:p14="http://schemas.microsoft.com/office/powerpoint/2010/main" val="1"/>
    </p:ext>
    <p:ext uri="{D31A062A-798A-4329-ABDD-BBA856620510}">
      <p14:defaultImageDpi xmlns:p14="http://schemas.microsoft.com/office/powerpoint/2010/main" val="33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8041" autoAdjust="0"/>
    <p:restoredTop sz="96395" autoAdjust="0"/>
  </p:normalViewPr>
  <p:slideViewPr>
    <p:cSldViewPr snapToGrid="0">
      <p:cViewPr varScale="1">
        <p:scale>
          <a:sx n="111" d="100"/>
          <a:sy n="111" d="100"/>
        </p:scale>
        <p:origin x="1476" y="11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3" d="2"/>
        <a:sy n="3" d="2"/>
      </p:scale>
      <p:origin x="0" y="0"/>
    </p:cViewPr>
  </p:notesTextViewPr>
  <p:notesViewPr>
    <p:cSldViewPr snapToGrid="0">
      <p:cViewPr varScale="1">
        <p:scale>
          <a:sx n="105" d="100"/>
          <a:sy n="105" d="100"/>
        </p:scale>
        <p:origin x="2352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tableStyles" Target="tableStyles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notesMaster" Target="notesMasters/notesMaster1.xml"/><Relationship Id="rId30" Type="http://schemas.openxmlformats.org/officeDocument/2006/relationships/viewProps" Target="view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1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sz="quarter" idx="1"/>
          </p:nvPr>
        </p:nvSpPr>
        <p:spPr>
          <a:xfrm>
            <a:off x="4021529" y="1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/>
          <a:lstStyle>
            <a:lvl1pPr algn="r">
              <a:defRPr sz="1300"/>
            </a:lvl1pPr>
          </a:lstStyle>
          <a:p>
            <a:fld id="{ECF46980-1168-42E4-9925-010EC30DF7F2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4" name="Espace réservé du pied de page 3"/>
          <p:cNvSpPr>
            <a:spLocks noGrp="1"/>
          </p:cNvSpPr>
          <p:nvPr>
            <p:ph type="ftr" sz="quarter" idx="2"/>
          </p:nvPr>
        </p:nvSpPr>
        <p:spPr>
          <a:xfrm>
            <a:off x="1" y="9722135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5" name="Espace réservé du numéro de diapositive 4"/>
          <p:cNvSpPr>
            <a:spLocks noGrp="1"/>
          </p:cNvSpPr>
          <p:nvPr>
            <p:ph type="sldNum" sz="quarter" idx="3"/>
          </p:nvPr>
        </p:nvSpPr>
        <p:spPr>
          <a:xfrm>
            <a:off x="4021529" y="9722135"/>
            <a:ext cx="3076012" cy="512479"/>
          </a:xfrm>
          <a:prstGeom prst="rect">
            <a:avLst/>
          </a:prstGeom>
        </p:spPr>
        <p:txBody>
          <a:bodyPr vert="horz" lIns="105040" tIns="52520" rIns="105040" bIns="52520" rtlCol="0" anchor="b"/>
          <a:lstStyle>
            <a:lvl1pPr algn="r">
              <a:defRPr sz="1300"/>
            </a:lvl1pPr>
          </a:lstStyle>
          <a:p>
            <a:fld id="{81A2E5BA-7676-4FAD-BF0F-B20BD7515771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110842993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e l'en-tête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3076363" cy="513507"/>
          </a:xfrm>
          <a:prstGeom prst="rect">
            <a:avLst/>
          </a:prstGeom>
        </p:spPr>
        <p:txBody>
          <a:bodyPr vert="horz" lIns="99017" tIns="49508" rIns="99017" bIns="49508" rtlCol="0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3" name="Espace réservé de la date 2"/>
          <p:cNvSpPr>
            <a:spLocks noGrp="1"/>
          </p:cNvSpPr>
          <p:nvPr>
            <p:ph type="dt" idx="1"/>
          </p:nvPr>
        </p:nvSpPr>
        <p:spPr>
          <a:xfrm>
            <a:off x="4021294" y="0"/>
            <a:ext cx="3076363" cy="513507"/>
          </a:xfrm>
          <a:prstGeom prst="rect">
            <a:avLst/>
          </a:prstGeom>
        </p:spPr>
        <p:txBody>
          <a:bodyPr vert="horz" lIns="99017" tIns="49508" rIns="99017" bIns="49508" rtlCol="0"/>
          <a:lstStyle>
            <a:lvl1pPr algn="r">
              <a:defRPr sz="1300"/>
            </a:lvl1pPr>
          </a:lstStyle>
          <a:p>
            <a:fld id="{0DA08BA0-1A7C-4270-86B6-1E9282C1D483}" type="datetimeFigureOut">
              <a:rPr lang="fr-FR" smtClean="0"/>
              <a:t>23/11/2018</a:t>
            </a:fld>
            <a:endParaRPr lang="fr-FR"/>
          </a:p>
        </p:txBody>
      </p:sp>
      <p:sp>
        <p:nvSpPr>
          <p:cNvPr id="4" name="Espace réservé de l'image des diapositives 3"/>
          <p:cNvSpPr>
            <a:spLocks noGrp="1" noRot="1" noChangeAspect="1"/>
          </p:cNvSpPr>
          <p:nvPr>
            <p:ph type="sldImg" idx="2"/>
          </p:nvPr>
        </p:nvSpPr>
        <p:spPr>
          <a:xfrm>
            <a:off x="1246188" y="1279525"/>
            <a:ext cx="4606925" cy="34544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9017" tIns="49508" rIns="99017" bIns="49508" rtlCol="0" anchor="ctr"/>
          <a:lstStyle/>
          <a:p>
            <a:endParaRPr lang="fr-FR"/>
          </a:p>
        </p:txBody>
      </p:sp>
      <p:sp>
        <p:nvSpPr>
          <p:cNvPr id="5" name="Espace réservé des notes 4"/>
          <p:cNvSpPr>
            <a:spLocks noGrp="1"/>
          </p:cNvSpPr>
          <p:nvPr>
            <p:ph type="body" sz="quarter" idx="3"/>
          </p:nvPr>
        </p:nvSpPr>
        <p:spPr>
          <a:xfrm>
            <a:off x="709931" y="4925407"/>
            <a:ext cx="5679440" cy="4029879"/>
          </a:xfrm>
          <a:prstGeom prst="rect">
            <a:avLst/>
          </a:prstGeom>
        </p:spPr>
        <p:txBody>
          <a:bodyPr vert="horz" lIns="99017" tIns="49508" rIns="99017" bIns="49508" rtlCol="0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4"/>
          </p:nvPr>
        </p:nvSpPr>
        <p:spPr>
          <a:xfrm>
            <a:off x="1" y="9721111"/>
            <a:ext cx="3076363" cy="513506"/>
          </a:xfrm>
          <a:prstGeom prst="rect">
            <a:avLst/>
          </a:prstGeom>
        </p:spPr>
        <p:txBody>
          <a:bodyPr vert="horz" lIns="99017" tIns="49508" rIns="99017" bIns="49508" rtlCol="0" anchor="b"/>
          <a:lstStyle>
            <a:lvl1pPr algn="l">
              <a:defRPr sz="1300"/>
            </a:lvl1pPr>
          </a:lstStyle>
          <a:p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5"/>
          </p:nvPr>
        </p:nvSpPr>
        <p:spPr>
          <a:xfrm>
            <a:off x="4021294" y="9721111"/>
            <a:ext cx="3076363" cy="513506"/>
          </a:xfrm>
          <a:prstGeom prst="rect">
            <a:avLst/>
          </a:prstGeom>
        </p:spPr>
        <p:txBody>
          <a:bodyPr vert="horz" lIns="99017" tIns="49508" rIns="99017" bIns="49508" rtlCol="0" anchor="b"/>
          <a:lstStyle>
            <a:lvl1pPr algn="r">
              <a:defRPr sz="1300"/>
            </a:lvl1pPr>
          </a:lstStyle>
          <a:p>
            <a:fld id="{612B0E0A-9840-48BE-9819-89810CFDEA8E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8438594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25947634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re et texte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0898533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re vertical et tex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5675058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1177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2700"/>
            </a:lvl1pPr>
          </a:lstStyle>
          <a:p>
            <a:r>
              <a:rPr lang="fr-FR" dirty="0" smtClean="0"/>
              <a:t>Modifiez le style du titre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628650" y="914401"/>
            <a:ext cx="7886700" cy="5262562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86524457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contenu 2"/>
          <p:cNvSpPr>
            <a:spLocks noGrp="1"/>
          </p:cNvSpPr>
          <p:nvPr>
            <p:ph sz="half" idx="1"/>
          </p:nvPr>
        </p:nvSpPr>
        <p:spPr>
          <a:xfrm>
            <a:off x="628650" y="919245"/>
            <a:ext cx="3886200" cy="525771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u contenu 3"/>
          <p:cNvSpPr>
            <a:spLocks noGrp="1"/>
          </p:cNvSpPr>
          <p:nvPr>
            <p:ph sz="half" idx="2"/>
          </p:nvPr>
        </p:nvSpPr>
        <p:spPr>
          <a:xfrm>
            <a:off x="4629150" y="919245"/>
            <a:ext cx="3886200" cy="525771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6" name="Espace réservé du pied de page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Espace réservé du numéro de diapositive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987693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e de titr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1143000" y="1122363"/>
            <a:ext cx="6858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fr-FR" smtClean="0"/>
              <a:t>Modifier le style des sous-titres du masque</a:t>
            </a:r>
            <a:endParaRPr lang="fr-FR"/>
          </a:p>
        </p:txBody>
      </p:sp>
      <p:sp>
        <p:nvSpPr>
          <p:cNvPr id="7" name="Espace réservé de la date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/>
          </a:p>
        </p:txBody>
      </p:sp>
      <p:sp>
        <p:nvSpPr>
          <p:cNvPr id="8" name="Espace réservé du pied de page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9" name="Espace réservé du numéro de diapositive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BDB1F8F-5FD6-400D-B882-D5C9B3ADD220}" type="slidenum">
              <a:rPr lang="fr-FR" smtClean="0"/>
              <a:t>‹N°›</a:t>
            </a:fld>
            <a:endParaRPr lang="fr-FR"/>
          </a:p>
        </p:txBody>
      </p:sp>
    </p:spTree>
    <p:extLst>
      <p:ext uri="{BB962C8B-B14F-4D97-AF65-F5344CB8AC3E}">
        <p14:creationId xmlns:p14="http://schemas.microsoft.com/office/powerpoint/2010/main" val="22835060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re et conten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endParaRPr lang="fr-FR" dirty="0" smtClean="0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823540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Titre de se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4887910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eux contenu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64244530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10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8844195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re se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5852895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5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90680692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2922512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 avec lége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fr-FR" smtClean="0"/>
              <a:t>Modifiez le style du titre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fr-FR" smtClean="0"/>
              <a:t>Cliquez sur l'icône pour ajouter une image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fr-FR" smtClean="0"/>
              <a:t>Modifier les styles du texte du masque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7FA3664-F7E9-4DDE-9EE8-E1C3BA9F4B71}" type="slidenum">
              <a:rPr lang="fr-FR" smtClean="0"/>
              <a:t>‹N°›</a:t>
            </a:fld>
            <a:endParaRPr lang="fr-FR"/>
          </a:p>
        </p:txBody>
      </p:sp>
      <p:sp>
        <p:nvSpPr>
          <p:cNvPr id="8" name="Date Placeholder 3"/>
          <p:cNvSpPr>
            <a:spLocks noGrp="1"/>
          </p:cNvSpPr>
          <p:nvPr>
            <p:ph type="dt" sz="half" idx="13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3555983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1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 userDrawn="1"/>
        </p:nvSpPr>
        <p:spPr>
          <a:xfrm>
            <a:off x="0" y="6489925"/>
            <a:ext cx="9144000" cy="368077"/>
          </a:xfrm>
          <a:prstGeom prst="rect">
            <a:avLst/>
          </a:prstGeom>
          <a:solidFill>
            <a:srgbClr val="D8E5F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459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8477"/>
            <a:ext cx="7886700" cy="72900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dirty="0" smtClean="0"/>
              <a:t>Modifiez le style du titre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039761"/>
            <a:ext cx="7886700" cy="513720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492877"/>
            <a:ext cx="18890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Nicolas Keriven</a:t>
            </a:r>
            <a:endParaRPr lang="fr-FR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7FA3664-F7E9-4DDE-9EE8-E1C3BA9F4B71}" type="slidenum">
              <a:rPr lang="fr-FR" smtClean="0"/>
              <a:t>‹N°›</a:t>
            </a:fld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 userDrawn="1"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7815" y="6543171"/>
            <a:ext cx="573868" cy="294535"/>
          </a:xfrm>
          <a:prstGeom prst="rect">
            <a:avLst/>
          </a:prstGeom>
        </p:spPr>
      </p:pic>
      <p:sp>
        <p:nvSpPr>
          <p:cNvPr id="13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 dirty="0"/>
          </a:p>
        </p:txBody>
      </p:sp>
      <p:pic>
        <p:nvPicPr>
          <p:cNvPr id="11" name="Image 10"/>
          <p:cNvPicPr>
            <a:picLocks noChangeAspect="1"/>
          </p:cNvPicPr>
          <p:nvPr userDrawn="1"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1243" y="6511639"/>
            <a:ext cx="840201" cy="3500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3712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4" r:id="rId1"/>
    <p:sldLayoutId id="2147483705" r:id="rId2"/>
    <p:sldLayoutId id="2147483706" r:id="rId3"/>
    <p:sldLayoutId id="2147483707" r:id="rId4"/>
    <p:sldLayoutId id="2147483708" r:id="rId5"/>
    <p:sldLayoutId id="2147483709" r:id="rId6"/>
    <p:sldLayoutId id="2147483710" r:id="rId7"/>
    <p:sldLayoutId id="2147483711" r:id="rId8"/>
    <p:sldLayoutId id="2147483712" r:id="rId9"/>
    <p:sldLayoutId id="2147483713" r:id="rId10"/>
    <p:sldLayoutId id="2147483714" r:id="rId11"/>
    <p:sldLayoutId id="2147483715" r:id="rId12"/>
    <p:sldLayoutId id="2147483692" r:id="rId13"/>
    <p:sldLayoutId id="2147483694" r:id="rId14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0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ce réservé du titre 1"/>
          <p:cNvSpPr>
            <a:spLocks noGrp="1"/>
          </p:cNvSpPr>
          <p:nvPr>
            <p:ph type="title"/>
          </p:nvPr>
        </p:nvSpPr>
        <p:spPr>
          <a:xfrm>
            <a:off x="628650" y="365125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fr-FR" smtClean="0"/>
              <a:t>Modifiez le style du titre</a:t>
            </a:r>
            <a:endParaRPr lang="fr-FR"/>
          </a:p>
        </p:txBody>
      </p:sp>
      <p:sp>
        <p:nvSpPr>
          <p:cNvPr id="3" name="Espace réservé du texte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fr-FR" smtClean="0"/>
              <a:t>Modifier les styles du texte du masque</a:t>
            </a:r>
          </a:p>
          <a:p>
            <a:pPr lvl="1"/>
            <a:r>
              <a:rPr lang="fr-FR" smtClean="0"/>
              <a:t>Deuxième niveau</a:t>
            </a:r>
          </a:p>
          <a:p>
            <a:pPr lvl="2"/>
            <a:r>
              <a:rPr lang="fr-FR" smtClean="0"/>
              <a:t>Troisième niveau</a:t>
            </a:r>
          </a:p>
          <a:p>
            <a:pPr lvl="3"/>
            <a:r>
              <a:rPr lang="fr-FR" smtClean="0"/>
              <a:t>Quatrième niveau</a:t>
            </a:r>
          </a:p>
          <a:p>
            <a:pPr lvl="4"/>
            <a:r>
              <a:rPr lang="fr-FR" smtClean="0"/>
              <a:t>Cinquième niveau</a:t>
            </a:r>
            <a:endParaRPr lang="fr-FR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16/04/2018</a:t>
            </a:r>
            <a:endParaRPr lang="fr-FR"/>
          </a:p>
        </p:txBody>
      </p:sp>
      <p:sp>
        <p:nvSpPr>
          <p:cNvPr id="5" name="Espace réservé du pied de page 4"/>
          <p:cNvSpPr>
            <a:spLocks noGrp="1"/>
          </p:cNvSpPr>
          <p:nvPr>
            <p:ph type="ftr" sz="quarter" idx="3"/>
          </p:nvPr>
        </p:nvSpPr>
        <p:spPr>
          <a:xfrm>
            <a:off x="3028950" y="6356350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smtClean="0"/>
              <a:t>Nicolas Keriven</a:t>
            </a:r>
            <a:endParaRPr lang="fr-FR"/>
          </a:p>
        </p:txBody>
      </p:sp>
      <p:sp>
        <p:nvSpPr>
          <p:cNvPr id="6" name="Espace réservé du numéro de diapositive 5"/>
          <p:cNvSpPr>
            <a:spLocks noGrp="1"/>
          </p:cNvSpPr>
          <p:nvPr>
            <p:ph type="sldNum" sz="quarter" idx="4"/>
          </p:nvPr>
        </p:nvSpPr>
        <p:spPr>
          <a:xfrm>
            <a:off x="6457950" y="6356350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DB1F8F-5FD6-400D-B882-D5C9B3ADD220}" type="slidenum">
              <a:rPr lang="fr-FR" smtClean="0"/>
              <a:t>‹N°›</a:t>
            </a:fld>
            <a:endParaRPr lang="fr-FR"/>
          </a:p>
        </p:txBody>
      </p:sp>
      <p:sp>
        <p:nvSpPr>
          <p:cNvPr id="7" name="Rectangle 6"/>
          <p:cNvSpPr/>
          <p:nvPr userDrawn="1"/>
        </p:nvSpPr>
        <p:spPr>
          <a:xfrm>
            <a:off x="0" y="6489925"/>
            <a:ext cx="9144000" cy="368077"/>
          </a:xfrm>
          <a:prstGeom prst="rect">
            <a:avLst/>
          </a:prstGeom>
          <a:solidFill>
            <a:srgbClr val="D8E5F8"/>
          </a:solidFill>
          <a:ln w="285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  <p:sp>
        <p:nvSpPr>
          <p:cNvPr id="8" name="Rectangle 7"/>
          <p:cNvSpPr/>
          <p:nvPr userDrawn="1"/>
        </p:nvSpPr>
        <p:spPr>
          <a:xfrm>
            <a:off x="0" y="0"/>
            <a:ext cx="9144000" cy="745958"/>
          </a:xfrm>
          <a:prstGeom prst="rect">
            <a:avLst/>
          </a:prstGeom>
        </p:spPr>
        <p:style>
          <a:lnRef idx="0">
            <a:schemeClr val="dk1"/>
          </a:lnRef>
          <a:fillRef idx="3">
            <a:schemeClr val="dk1"/>
          </a:fillRef>
          <a:effectRef idx="3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 sz="1350"/>
          </a:p>
        </p:txBody>
      </p:sp>
    </p:spTree>
    <p:extLst>
      <p:ext uri="{BB962C8B-B14F-4D97-AF65-F5344CB8AC3E}">
        <p14:creationId xmlns:p14="http://schemas.microsoft.com/office/powerpoint/2010/main" val="16605470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7" r:id="rId1"/>
  </p:sldLayoutIdLst>
  <p:timing>
    <p:tnLst>
      <p:par>
        <p:cTn id="1" dur="indefinite" restart="never" nodeType="tmRoot"/>
      </p:par>
    </p:tnLst>
  </p:timing>
  <p:hf sldNum="0" hdr="0" ft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fr-FR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61.xml"/><Relationship Id="rId1" Type="http://schemas.openxmlformats.org/officeDocument/2006/relationships/tags" Target="../tags/tag60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tags" Target="../tags/tag69.xml"/><Relationship Id="rId13" Type="http://schemas.openxmlformats.org/officeDocument/2006/relationships/tags" Target="../tags/tag74.xml"/><Relationship Id="rId18" Type="http://schemas.openxmlformats.org/officeDocument/2006/relationships/image" Target="../media/image74.png"/><Relationship Id="rId3" Type="http://schemas.openxmlformats.org/officeDocument/2006/relationships/tags" Target="../tags/tag64.xml"/><Relationship Id="rId21" Type="http://schemas.openxmlformats.org/officeDocument/2006/relationships/image" Target="../media/image77.png"/><Relationship Id="rId7" Type="http://schemas.openxmlformats.org/officeDocument/2006/relationships/tags" Target="../tags/tag68.xml"/><Relationship Id="rId12" Type="http://schemas.openxmlformats.org/officeDocument/2006/relationships/tags" Target="../tags/tag73.xml"/><Relationship Id="rId17" Type="http://schemas.openxmlformats.org/officeDocument/2006/relationships/image" Target="../media/image73.png"/><Relationship Id="rId2" Type="http://schemas.openxmlformats.org/officeDocument/2006/relationships/tags" Target="../tags/tag63.xml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1" Type="http://schemas.openxmlformats.org/officeDocument/2006/relationships/tags" Target="../tags/tag62.xml"/><Relationship Id="rId6" Type="http://schemas.openxmlformats.org/officeDocument/2006/relationships/tags" Target="../tags/tag67.xml"/><Relationship Id="rId11" Type="http://schemas.openxmlformats.org/officeDocument/2006/relationships/tags" Target="../tags/tag72.xml"/><Relationship Id="rId24" Type="http://schemas.openxmlformats.org/officeDocument/2006/relationships/image" Target="../media/image15.png"/><Relationship Id="rId5" Type="http://schemas.openxmlformats.org/officeDocument/2006/relationships/tags" Target="../tags/tag66.xml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10" Type="http://schemas.openxmlformats.org/officeDocument/2006/relationships/tags" Target="../tags/tag71.xml"/><Relationship Id="rId19" Type="http://schemas.openxmlformats.org/officeDocument/2006/relationships/image" Target="../media/image75.png"/><Relationship Id="rId4" Type="http://schemas.openxmlformats.org/officeDocument/2006/relationships/tags" Target="../tags/tag65.xml"/><Relationship Id="rId9" Type="http://schemas.openxmlformats.org/officeDocument/2006/relationships/tags" Target="../tags/tag70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78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tags" Target="../tags/tag82.xml"/><Relationship Id="rId13" Type="http://schemas.openxmlformats.org/officeDocument/2006/relationships/tags" Target="../tags/tag87.xml"/><Relationship Id="rId18" Type="http://schemas.openxmlformats.org/officeDocument/2006/relationships/image" Target="../media/image83.png"/><Relationship Id="rId26" Type="http://schemas.openxmlformats.org/officeDocument/2006/relationships/image" Target="../media/image90.png"/><Relationship Id="rId3" Type="http://schemas.openxmlformats.org/officeDocument/2006/relationships/tags" Target="../tags/tag77.xml"/><Relationship Id="rId21" Type="http://schemas.openxmlformats.org/officeDocument/2006/relationships/image" Target="../media/image86.png"/><Relationship Id="rId7" Type="http://schemas.openxmlformats.org/officeDocument/2006/relationships/tags" Target="../tags/tag81.xml"/><Relationship Id="rId12" Type="http://schemas.openxmlformats.org/officeDocument/2006/relationships/tags" Target="../tags/tag86.xml"/><Relationship Id="rId17" Type="http://schemas.openxmlformats.org/officeDocument/2006/relationships/image" Target="../media/image82.png"/><Relationship Id="rId25" Type="http://schemas.openxmlformats.org/officeDocument/2006/relationships/image" Target="../media/image62.png"/><Relationship Id="rId2" Type="http://schemas.openxmlformats.org/officeDocument/2006/relationships/tags" Target="../tags/tag76.xml"/><Relationship Id="rId16" Type="http://schemas.openxmlformats.org/officeDocument/2006/relationships/image" Target="../media/image81.png"/><Relationship Id="rId20" Type="http://schemas.openxmlformats.org/officeDocument/2006/relationships/image" Target="../media/image85.png"/><Relationship Id="rId1" Type="http://schemas.openxmlformats.org/officeDocument/2006/relationships/tags" Target="../tags/tag75.xml"/><Relationship Id="rId6" Type="http://schemas.openxmlformats.org/officeDocument/2006/relationships/tags" Target="../tags/tag80.xml"/><Relationship Id="rId11" Type="http://schemas.openxmlformats.org/officeDocument/2006/relationships/tags" Target="../tags/tag85.xml"/><Relationship Id="rId24" Type="http://schemas.openxmlformats.org/officeDocument/2006/relationships/image" Target="../media/image89.png"/><Relationship Id="rId5" Type="http://schemas.openxmlformats.org/officeDocument/2006/relationships/tags" Target="../tags/tag79.xml"/><Relationship Id="rId15" Type="http://schemas.openxmlformats.org/officeDocument/2006/relationships/image" Target="../media/image80.png"/><Relationship Id="rId23" Type="http://schemas.openxmlformats.org/officeDocument/2006/relationships/image" Target="../media/image88.png"/><Relationship Id="rId28" Type="http://schemas.openxmlformats.org/officeDocument/2006/relationships/image" Target="../media/image92.png"/><Relationship Id="rId10" Type="http://schemas.openxmlformats.org/officeDocument/2006/relationships/tags" Target="../tags/tag84.xml"/><Relationship Id="rId19" Type="http://schemas.openxmlformats.org/officeDocument/2006/relationships/image" Target="../media/image84.png"/><Relationship Id="rId4" Type="http://schemas.openxmlformats.org/officeDocument/2006/relationships/tags" Target="../tags/tag78.xml"/><Relationship Id="rId9" Type="http://schemas.openxmlformats.org/officeDocument/2006/relationships/tags" Target="../tags/tag83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87.png"/><Relationship Id="rId27" Type="http://schemas.openxmlformats.org/officeDocument/2006/relationships/image" Target="../media/image9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tags" Target="../tags/tag95.xml"/><Relationship Id="rId13" Type="http://schemas.openxmlformats.org/officeDocument/2006/relationships/tags" Target="../tags/tag100.xml"/><Relationship Id="rId18" Type="http://schemas.openxmlformats.org/officeDocument/2006/relationships/image" Target="../media/image95.png"/><Relationship Id="rId26" Type="http://schemas.openxmlformats.org/officeDocument/2006/relationships/image" Target="../media/image103.png"/><Relationship Id="rId3" Type="http://schemas.openxmlformats.org/officeDocument/2006/relationships/tags" Target="../tags/tag90.xml"/><Relationship Id="rId21" Type="http://schemas.openxmlformats.org/officeDocument/2006/relationships/image" Target="../media/image98.png"/><Relationship Id="rId7" Type="http://schemas.openxmlformats.org/officeDocument/2006/relationships/tags" Target="../tags/tag94.xml"/><Relationship Id="rId12" Type="http://schemas.openxmlformats.org/officeDocument/2006/relationships/tags" Target="../tags/tag99.xml"/><Relationship Id="rId17" Type="http://schemas.openxmlformats.org/officeDocument/2006/relationships/image" Target="../media/image94.png"/><Relationship Id="rId25" Type="http://schemas.openxmlformats.org/officeDocument/2006/relationships/image" Target="../media/image102.png"/><Relationship Id="rId2" Type="http://schemas.openxmlformats.org/officeDocument/2006/relationships/tags" Target="../tags/tag89.xml"/><Relationship Id="rId16" Type="http://schemas.openxmlformats.org/officeDocument/2006/relationships/image" Target="../media/image93.png"/><Relationship Id="rId20" Type="http://schemas.openxmlformats.org/officeDocument/2006/relationships/image" Target="../media/image97.png"/><Relationship Id="rId1" Type="http://schemas.openxmlformats.org/officeDocument/2006/relationships/tags" Target="../tags/tag88.xml"/><Relationship Id="rId6" Type="http://schemas.openxmlformats.org/officeDocument/2006/relationships/tags" Target="../tags/tag93.xml"/><Relationship Id="rId11" Type="http://schemas.openxmlformats.org/officeDocument/2006/relationships/tags" Target="../tags/tag98.xml"/><Relationship Id="rId24" Type="http://schemas.openxmlformats.org/officeDocument/2006/relationships/image" Target="../media/image101.png"/><Relationship Id="rId5" Type="http://schemas.openxmlformats.org/officeDocument/2006/relationships/tags" Target="../tags/tag92.xml"/><Relationship Id="rId15" Type="http://schemas.openxmlformats.org/officeDocument/2006/relationships/slideLayout" Target="../slideLayouts/slideLayout2.xml"/><Relationship Id="rId23" Type="http://schemas.openxmlformats.org/officeDocument/2006/relationships/image" Target="../media/image100.png"/><Relationship Id="rId10" Type="http://schemas.openxmlformats.org/officeDocument/2006/relationships/tags" Target="../tags/tag97.xml"/><Relationship Id="rId19" Type="http://schemas.openxmlformats.org/officeDocument/2006/relationships/image" Target="../media/image96.png"/><Relationship Id="rId4" Type="http://schemas.openxmlformats.org/officeDocument/2006/relationships/tags" Target="../tags/tag91.xml"/><Relationship Id="rId9" Type="http://schemas.openxmlformats.org/officeDocument/2006/relationships/tags" Target="../tags/tag96.xml"/><Relationship Id="rId14" Type="http://schemas.openxmlformats.org/officeDocument/2006/relationships/tags" Target="../tags/tag101.xml"/><Relationship Id="rId22" Type="http://schemas.openxmlformats.org/officeDocument/2006/relationships/image" Target="../media/image99.png"/><Relationship Id="rId27" Type="http://schemas.openxmlformats.org/officeDocument/2006/relationships/image" Target="../media/image104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103.xml"/><Relationship Id="rId1" Type="http://schemas.openxmlformats.org/officeDocument/2006/relationships/tags" Target="../tags/tag102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105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tags" Target="../tags/tag111.xml"/><Relationship Id="rId13" Type="http://schemas.openxmlformats.org/officeDocument/2006/relationships/tags" Target="../tags/tag116.xml"/><Relationship Id="rId18" Type="http://schemas.openxmlformats.org/officeDocument/2006/relationships/image" Target="../media/image108.png"/><Relationship Id="rId26" Type="http://schemas.openxmlformats.org/officeDocument/2006/relationships/image" Target="../media/image116.png"/><Relationship Id="rId3" Type="http://schemas.openxmlformats.org/officeDocument/2006/relationships/tags" Target="../tags/tag106.xml"/><Relationship Id="rId21" Type="http://schemas.openxmlformats.org/officeDocument/2006/relationships/image" Target="../media/image111.png"/><Relationship Id="rId7" Type="http://schemas.openxmlformats.org/officeDocument/2006/relationships/tags" Target="../tags/tag110.xml"/><Relationship Id="rId12" Type="http://schemas.openxmlformats.org/officeDocument/2006/relationships/tags" Target="../tags/tag115.xml"/><Relationship Id="rId17" Type="http://schemas.openxmlformats.org/officeDocument/2006/relationships/image" Target="../media/image107.png"/><Relationship Id="rId25" Type="http://schemas.openxmlformats.org/officeDocument/2006/relationships/image" Target="../media/image115.png"/><Relationship Id="rId2" Type="http://schemas.openxmlformats.org/officeDocument/2006/relationships/tags" Target="../tags/tag105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29" Type="http://schemas.openxmlformats.org/officeDocument/2006/relationships/image" Target="../media/image118.png"/><Relationship Id="rId1" Type="http://schemas.openxmlformats.org/officeDocument/2006/relationships/tags" Target="../tags/tag104.xml"/><Relationship Id="rId6" Type="http://schemas.openxmlformats.org/officeDocument/2006/relationships/tags" Target="../tags/tag109.xml"/><Relationship Id="rId11" Type="http://schemas.openxmlformats.org/officeDocument/2006/relationships/tags" Target="../tags/tag114.xml"/><Relationship Id="rId24" Type="http://schemas.openxmlformats.org/officeDocument/2006/relationships/image" Target="../media/image114.png"/><Relationship Id="rId5" Type="http://schemas.openxmlformats.org/officeDocument/2006/relationships/tags" Target="../tags/tag108.xml"/><Relationship Id="rId15" Type="http://schemas.openxmlformats.org/officeDocument/2006/relationships/image" Target="../media/image91.png"/><Relationship Id="rId23" Type="http://schemas.openxmlformats.org/officeDocument/2006/relationships/image" Target="../media/image113.png"/><Relationship Id="rId28" Type="http://schemas.openxmlformats.org/officeDocument/2006/relationships/image" Target="../media/image42.png"/><Relationship Id="rId10" Type="http://schemas.openxmlformats.org/officeDocument/2006/relationships/tags" Target="../tags/tag113.xml"/><Relationship Id="rId19" Type="http://schemas.openxmlformats.org/officeDocument/2006/relationships/image" Target="../media/image109.png"/><Relationship Id="rId31" Type="http://schemas.openxmlformats.org/officeDocument/2006/relationships/image" Target="../media/image120.png"/><Relationship Id="rId4" Type="http://schemas.openxmlformats.org/officeDocument/2006/relationships/tags" Target="../tags/tag107.xml"/><Relationship Id="rId9" Type="http://schemas.openxmlformats.org/officeDocument/2006/relationships/tags" Target="../tags/tag112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112.png"/><Relationship Id="rId27" Type="http://schemas.openxmlformats.org/officeDocument/2006/relationships/image" Target="../media/image117.png"/><Relationship Id="rId30" Type="http://schemas.openxmlformats.org/officeDocument/2006/relationships/image" Target="../media/image119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5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24.png"/><Relationship Id="rId2" Type="http://schemas.openxmlformats.org/officeDocument/2006/relationships/tags" Target="../tags/tag118.xml"/><Relationship Id="rId1" Type="http://schemas.openxmlformats.org/officeDocument/2006/relationships/tags" Target="../tags/tag11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126.xml"/><Relationship Id="rId13" Type="http://schemas.openxmlformats.org/officeDocument/2006/relationships/tags" Target="../tags/tag131.xml"/><Relationship Id="rId18" Type="http://schemas.openxmlformats.org/officeDocument/2006/relationships/tags" Target="../tags/tag136.xml"/><Relationship Id="rId26" Type="http://schemas.openxmlformats.org/officeDocument/2006/relationships/image" Target="../media/image126.png"/><Relationship Id="rId39" Type="http://schemas.openxmlformats.org/officeDocument/2006/relationships/image" Target="../media/image137.png"/><Relationship Id="rId3" Type="http://schemas.openxmlformats.org/officeDocument/2006/relationships/tags" Target="../tags/tag121.xml"/><Relationship Id="rId21" Type="http://schemas.openxmlformats.org/officeDocument/2006/relationships/slideLayout" Target="../slideLayouts/slideLayout2.xml"/><Relationship Id="rId34" Type="http://schemas.openxmlformats.org/officeDocument/2006/relationships/image" Target="../media/image132.png"/><Relationship Id="rId7" Type="http://schemas.openxmlformats.org/officeDocument/2006/relationships/tags" Target="../tags/tag125.xml"/><Relationship Id="rId12" Type="http://schemas.openxmlformats.org/officeDocument/2006/relationships/tags" Target="../tags/tag130.xml"/><Relationship Id="rId17" Type="http://schemas.openxmlformats.org/officeDocument/2006/relationships/tags" Target="../tags/tag135.xml"/><Relationship Id="rId25" Type="http://schemas.openxmlformats.org/officeDocument/2006/relationships/image" Target="../media/image25.png"/><Relationship Id="rId33" Type="http://schemas.openxmlformats.org/officeDocument/2006/relationships/image" Target="../media/image131.png"/><Relationship Id="rId38" Type="http://schemas.openxmlformats.org/officeDocument/2006/relationships/image" Target="../media/image136.png"/><Relationship Id="rId2" Type="http://schemas.openxmlformats.org/officeDocument/2006/relationships/tags" Target="../tags/tag120.xml"/><Relationship Id="rId16" Type="http://schemas.openxmlformats.org/officeDocument/2006/relationships/tags" Target="../tags/tag134.xml"/><Relationship Id="rId20" Type="http://schemas.openxmlformats.org/officeDocument/2006/relationships/tags" Target="../tags/tag138.xml"/><Relationship Id="rId29" Type="http://schemas.openxmlformats.org/officeDocument/2006/relationships/image" Target="../media/image129.png"/><Relationship Id="rId1" Type="http://schemas.openxmlformats.org/officeDocument/2006/relationships/tags" Target="../tags/tag119.xml"/><Relationship Id="rId6" Type="http://schemas.openxmlformats.org/officeDocument/2006/relationships/tags" Target="../tags/tag124.xml"/><Relationship Id="rId11" Type="http://schemas.openxmlformats.org/officeDocument/2006/relationships/tags" Target="../tags/tag129.xml"/><Relationship Id="rId24" Type="http://schemas.openxmlformats.org/officeDocument/2006/relationships/image" Target="../media/image27.png"/><Relationship Id="rId32" Type="http://schemas.openxmlformats.org/officeDocument/2006/relationships/image" Target="../media/image119.png"/><Relationship Id="rId37" Type="http://schemas.openxmlformats.org/officeDocument/2006/relationships/image" Target="../media/image135.png"/><Relationship Id="rId40" Type="http://schemas.openxmlformats.org/officeDocument/2006/relationships/image" Target="../media/image75.png"/><Relationship Id="rId5" Type="http://schemas.openxmlformats.org/officeDocument/2006/relationships/tags" Target="../tags/tag123.xml"/><Relationship Id="rId15" Type="http://schemas.openxmlformats.org/officeDocument/2006/relationships/tags" Target="../tags/tag133.xml"/><Relationship Id="rId23" Type="http://schemas.openxmlformats.org/officeDocument/2006/relationships/image" Target="../media/image118.png"/><Relationship Id="rId28" Type="http://schemas.openxmlformats.org/officeDocument/2006/relationships/image" Target="../media/image128.png"/><Relationship Id="rId36" Type="http://schemas.openxmlformats.org/officeDocument/2006/relationships/image" Target="../media/image134.png"/><Relationship Id="rId10" Type="http://schemas.openxmlformats.org/officeDocument/2006/relationships/tags" Target="../tags/tag128.xml"/><Relationship Id="rId19" Type="http://schemas.openxmlformats.org/officeDocument/2006/relationships/tags" Target="../tags/tag137.xml"/><Relationship Id="rId31" Type="http://schemas.openxmlformats.org/officeDocument/2006/relationships/image" Target="../media/image42.png"/><Relationship Id="rId4" Type="http://schemas.openxmlformats.org/officeDocument/2006/relationships/tags" Target="../tags/tag122.xml"/><Relationship Id="rId9" Type="http://schemas.openxmlformats.org/officeDocument/2006/relationships/tags" Target="../tags/tag127.xml"/><Relationship Id="rId14" Type="http://schemas.openxmlformats.org/officeDocument/2006/relationships/tags" Target="../tags/tag132.xml"/><Relationship Id="rId22" Type="http://schemas.openxmlformats.org/officeDocument/2006/relationships/image" Target="../media/image91.png"/><Relationship Id="rId27" Type="http://schemas.openxmlformats.org/officeDocument/2006/relationships/image" Target="../media/image127.png"/><Relationship Id="rId30" Type="http://schemas.openxmlformats.org/officeDocument/2006/relationships/image" Target="../media/image130.png"/><Relationship Id="rId35" Type="http://schemas.openxmlformats.org/officeDocument/2006/relationships/image" Target="../media/image133.png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139.png"/><Relationship Id="rId10" Type="http://schemas.openxmlformats.org/officeDocument/2006/relationships/image" Target="../media/image41.png"/><Relationship Id="rId4" Type="http://schemas.openxmlformats.org/officeDocument/2006/relationships/image" Target="../media/image138.png"/><Relationship Id="rId9" Type="http://schemas.openxmlformats.org/officeDocument/2006/relationships/image" Target="../media/image4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0.png"/><Relationship Id="rId7" Type="http://schemas.openxmlformats.org/officeDocument/2006/relationships/image" Target="../media/image144.png"/><Relationship Id="rId2" Type="http://schemas.openxmlformats.org/officeDocument/2006/relationships/slideLayout" Target="../slideLayouts/slideLayout2.xml"/><Relationship Id="rId1" Type="http://schemas.openxmlformats.org/officeDocument/2006/relationships/tags" Target="../tags/tag141.xml"/><Relationship Id="rId6" Type="http://schemas.openxmlformats.org/officeDocument/2006/relationships/image" Target="../media/image143.png"/><Relationship Id="rId5" Type="http://schemas.openxmlformats.org/officeDocument/2006/relationships/image" Target="../media/image142.png"/><Relationship Id="rId4" Type="http://schemas.openxmlformats.org/officeDocument/2006/relationships/image" Target="../media/image14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8.png"/><Relationship Id="rId3" Type="http://schemas.openxmlformats.org/officeDocument/2006/relationships/tags" Target="../tags/tag142.xml"/><Relationship Id="rId7" Type="http://schemas.openxmlformats.org/officeDocument/2006/relationships/image" Target="../media/image147.jpg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6" Type="http://schemas.openxmlformats.org/officeDocument/2006/relationships/image" Target="../media/image146.jpg"/><Relationship Id="rId11" Type="http://schemas.openxmlformats.org/officeDocument/2006/relationships/image" Target="../media/image151.png"/><Relationship Id="rId5" Type="http://schemas.openxmlformats.org/officeDocument/2006/relationships/image" Target="../media/image145.png"/><Relationship Id="rId10" Type="http://schemas.openxmlformats.org/officeDocument/2006/relationships/image" Target="../media/image150.png"/><Relationship Id="rId4" Type="http://schemas.openxmlformats.org/officeDocument/2006/relationships/slideLayout" Target="../slideLayouts/slideLayout2.xml"/><Relationship Id="rId9" Type="http://schemas.openxmlformats.org/officeDocument/2006/relationships/image" Target="../media/image14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5" Type="http://schemas.openxmlformats.org/officeDocument/2006/relationships/image" Target="../media/image153.jpg"/><Relationship Id="rId4" Type="http://schemas.openxmlformats.org/officeDocument/2006/relationships/image" Target="../media/image152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69.png"/><Relationship Id="rId2" Type="http://schemas.openxmlformats.org/officeDocument/2006/relationships/tags" Target="../tags/tag144.xml"/><Relationship Id="rId1" Type="http://schemas.openxmlformats.org/officeDocument/2006/relationships/tags" Target="../tags/tag143.xml"/><Relationship Id="rId6" Type="http://schemas.openxmlformats.org/officeDocument/2006/relationships/image" Target="../media/image154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138.png"/><Relationship Id="rId9" Type="http://schemas.openxmlformats.org/officeDocument/2006/relationships/image" Target="../media/image4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74.png"/><Relationship Id="rId3" Type="http://schemas.openxmlformats.org/officeDocument/2006/relationships/tags" Target="../tags/tag147.xml"/><Relationship Id="rId7" Type="http://schemas.openxmlformats.org/officeDocument/2006/relationships/image" Target="../media/image41.png"/><Relationship Id="rId2" Type="http://schemas.openxmlformats.org/officeDocument/2006/relationships/tags" Target="../tags/tag146.xml"/><Relationship Id="rId1" Type="http://schemas.openxmlformats.org/officeDocument/2006/relationships/tags" Target="../tags/tag145.xml"/><Relationship Id="rId6" Type="http://schemas.openxmlformats.org/officeDocument/2006/relationships/image" Target="../media/image9.jpg"/><Relationship Id="rId5" Type="http://schemas.openxmlformats.org/officeDocument/2006/relationships/slideLayout" Target="../slideLayouts/slideLayout2.xml"/><Relationship Id="rId4" Type="http://schemas.openxmlformats.org/officeDocument/2006/relationships/tags" Target="../tags/tag148.xml"/><Relationship Id="rId9" Type="http://schemas.openxmlformats.org/officeDocument/2006/relationships/image" Target="../media/image92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image" Target="../media/image16.png"/><Relationship Id="rId18" Type="http://schemas.openxmlformats.org/officeDocument/2006/relationships/image" Target="../media/image21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image" Target="../media/image15.png"/><Relationship Id="rId17" Type="http://schemas.openxmlformats.org/officeDocument/2006/relationships/image" Target="../media/image20.png"/><Relationship Id="rId2" Type="http://schemas.openxmlformats.org/officeDocument/2006/relationships/tags" Target="../tags/tag2.xml"/><Relationship Id="rId16" Type="http://schemas.openxmlformats.org/officeDocument/2006/relationships/image" Target="../media/image19.png"/><Relationship Id="rId20" Type="http://schemas.openxmlformats.org/officeDocument/2006/relationships/image" Target="../media/image23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image" Target="../media/image14.png"/><Relationship Id="rId5" Type="http://schemas.openxmlformats.org/officeDocument/2006/relationships/tags" Target="../tags/tag5.xml"/><Relationship Id="rId15" Type="http://schemas.openxmlformats.org/officeDocument/2006/relationships/image" Target="../media/image18.png"/><Relationship Id="rId10" Type="http://schemas.openxmlformats.org/officeDocument/2006/relationships/image" Target="../media/image13.png"/><Relationship Id="rId19" Type="http://schemas.openxmlformats.org/officeDocument/2006/relationships/image" Target="../media/image22.png"/><Relationship Id="rId4" Type="http://schemas.openxmlformats.org/officeDocument/2006/relationships/tags" Target="../tags/tag4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17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tags" Target="../tags/tag16.xml"/><Relationship Id="rId13" Type="http://schemas.openxmlformats.org/officeDocument/2006/relationships/image" Target="../media/image27.png"/><Relationship Id="rId18" Type="http://schemas.openxmlformats.org/officeDocument/2006/relationships/image" Target="../media/image32.png"/><Relationship Id="rId3" Type="http://schemas.openxmlformats.org/officeDocument/2006/relationships/tags" Target="../tags/tag11.xml"/><Relationship Id="rId7" Type="http://schemas.openxmlformats.org/officeDocument/2006/relationships/tags" Target="../tags/tag15.xml"/><Relationship Id="rId12" Type="http://schemas.openxmlformats.org/officeDocument/2006/relationships/image" Target="../media/image26.png"/><Relationship Id="rId17" Type="http://schemas.openxmlformats.org/officeDocument/2006/relationships/image" Target="../media/image31.png"/><Relationship Id="rId2" Type="http://schemas.openxmlformats.org/officeDocument/2006/relationships/tags" Target="../tags/tag10.xml"/><Relationship Id="rId16" Type="http://schemas.openxmlformats.org/officeDocument/2006/relationships/image" Target="../media/image30.png"/><Relationship Id="rId20" Type="http://schemas.openxmlformats.org/officeDocument/2006/relationships/image" Target="../media/image34.jpg"/><Relationship Id="rId1" Type="http://schemas.openxmlformats.org/officeDocument/2006/relationships/tags" Target="../tags/tag9.xml"/><Relationship Id="rId6" Type="http://schemas.openxmlformats.org/officeDocument/2006/relationships/tags" Target="../tags/tag14.xml"/><Relationship Id="rId11" Type="http://schemas.openxmlformats.org/officeDocument/2006/relationships/image" Target="../media/image25.png"/><Relationship Id="rId5" Type="http://schemas.openxmlformats.org/officeDocument/2006/relationships/tags" Target="../tags/tag13.xml"/><Relationship Id="rId15" Type="http://schemas.openxmlformats.org/officeDocument/2006/relationships/image" Target="../media/image29.png"/><Relationship Id="rId10" Type="http://schemas.openxmlformats.org/officeDocument/2006/relationships/image" Target="../media/image24.png"/><Relationship Id="rId19" Type="http://schemas.openxmlformats.org/officeDocument/2006/relationships/image" Target="../media/image33.jpg"/><Relationship Id="rId4" Type="http://schemas.openxmlformats.org/officeDocument/2006/relationships/tags" Target="../tags/tag12.xml"/><Relationship Id="rId9" Type="http://schemas.openxmlformats.org/officeDocument/2006/relationships/slideLayout" Target="../slideLayouts/slideLayout2.xml"/><Relationship Id="rId14" Type="http://schemas.openxmlformats.org/officeDocument/2006/relationships/image" Target="../media/image2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png"/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38.png"/><Relationship Id="rId2" Type="http://schemas.openxmlformats.org/officeDocument/2006/relationships/tags" Target="../tags/tag18.xml"/><Relationship Id="rId1" Type="http://schemas.openxmlformats.org/officeDocument/2006/relationships/tags" Target="../tags/tag17.xml"/><Relationship Id="rId6" Type="http://schemas.openxmlformats.org/officeDocument/2006/relationships/image" Target="../media/image37.png"/><Relationship Id="rId11" Type="http://schemas.openxmlformats.org/officeDocument/2006/relationships/image" Target="../media/image42.png"/><Relationship Id="rId5" Type="http://schemas.openxmlformats.org/officeDocument/2006/relationships/image" Target="../media/image36.png"/><Relationship Id="rId10" Type="http://schemas.openxmlformats.org/officeDocument/2006/relationships/image" Target="../media/image41.png"/><Relationship Id="rId4" Type="http://schemas.openxmlformats.org/officeDocument/2006/relationships/image" Target="../media/image35.png"/><Relationship Id="rId9" Type="http://schemas.openxmlformats.org/officeDocument/2006/relationships/image" Target="../media/image4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tags" Target="../tags/tag26.xml"/><Relationship Id="rId13" Type="http://schemas.openxmlformats.org/officeDocument/2006/relationships/tags" Target="../tags/tag31.xml"/><Relationship Id="rId18" Type="http://schemas.openxmlformats.org/officeDocument/2006/relationships/image" Target="../media/image24.png"/><Relationship Id="rId26" Type="http://schemas.openxmlformats.org/officeDocument/2006/relationships/image" Target="../media/image48.png"/><Relationship Id="rId3" Type="http://schemas.openxmlformats.org/officeDocument/2006/relationships/tags" Target="../tags/tag21.xml"/><Relationship Id="rId21" Type="http://schemas.openxmlformats.org/officeDocument/2006/relationships/image" Target="../media/image29.png"/><Relationship Id="rId7" Type="http://schemas.openxmlformats.org/officeDocument/2006/relationships/tags" Target="../tags/tag25.xml"/><Relationship Id="rId12" Type="http://schemas.openxmlformats.org/officeDocument/2006/relationships/tags" Target="../tags/tag30.xml"/><Relationship Id="rId17" Type="http://schemas.openxmlformats.org/officeDocument/2006/relationships/image" Target="../media/image27.png"/><Relationship Id="rId25" Type="http://schemas.openxmlformats.org/officeDocument/2006/relationships/image" Target="../media/image47.png"/><Relationship Id="rId2" Type="http://schemas.openxmlformats.org/officeDocument/2006/relationships/tags" Target="../tags/tag20.xml"/><Relationship Id="rId16" Type="http://schemas.openxmlformats.org/officeDocument/2006/relationships/image" Target="../media/image30.png"/><Relationship Id="rId20" Type="http://schemas.openxmlformats.org/officeDocument/2006/relationships/image" Target="../media/image43.png"/><Relationship Id="rId29" Type="http://schemas.openxmlformats.org/officeDocument/2006/relationships/image" Target="../media/image51.png"/><Relationship Id="rId1" Type="http://schemas.openxmlformats.org/officeDocument/2006/relationships/tags" Target="../tags/tag19.xml"/><Relationship Id="rId6" Type="http://schemas.openxmlformats.org/officeDocument/2006/relationships/tags" Target="../tags/tag24.xml"/><Relationship Id="rId11" Type="http://schemas.openxmlformats.org/officeDocument/2006/relationships/tags" Target="../tags/tag29.xml"/><Relationship Id="rId24" Type="http://schemas.openxmlformats.org/officeDocument/2006/relationships/image" Target="../media/image46.png"/><Relationship Id="rId5" Type="http://schemas.openxmlformats.org/officeDocument/2006/relationships/tags" Target="../tags/tag23.xml"/><Relationship Id="rId15" Type="http://schemas.openxmlformats.org/officeDocument/2006/relationships/image" Target="../media/image28.png"/><Relationship Id="rId23" Type="http://schemas.openxmlformats.org/officeDocument/2006/relationships/image" Target="../media/image45.png"/><Relationship Id="rId28" Type="http://schemas.openxmlformats.org/officeDocument/2006/relationships/image" Target="../media/image50.png"/><Relationship Id="rId10" Type="http://schemas.openxmlformats.org/officeDocument/2006/relationships/tags" Target="../tags/tag28.xml"/><Relationship Id="rId19" Type="http://schemas.openxmlformats.org/officeDocument/2006/relationships/image" Target="../media/image31.png"/><Relationship Id="rId4" Type="http://schemas.openxmlformats.org/officeDocument/2006/relationships/tags" Target="../tags/tag22.xml"/><Relationship Id="rId9" Type="http://schemas.openxmlformats.org/officeDocument/2006/relationships/tags" Target="../tags/tag27.xml"/><Relationship Id="rId14" Type="http://schemas.openxmlformats.org/officeDocument/2006/relationships/slideLayout" Target="../slideLayouts/slideLayout2.xml"/><Relationship Id="rId22" Type="http://schemas.openxmlformats.org/officeDocument/2006/relationships/image" Target="../media/image44.png"/><Relationship Id="rId27" Type="http://schemas.openxmlformats.org/officeDocument/2006/relationships/image" Target="../media/image49.png"/><Relationship Id="rId30" Type="http://schemas.openxmlformats.org/officeDocument/2006/relationships/image" Target="../media/image5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tags" Target="../tags/tag39.xml"/><Relationship Id="rId13" Type="http://schemas.openxmlformats.org/officeDocument/2006/relationships/tags" Target="../tags/tag44.xml"/><Relationship Id="rId18" Type="http://schemas.openxmlformats.org/officeDocument/2006/relationships/image" Target="../media/image46.png"/><Relationship Id="rId26" Type="http://schemas.openxmlformats.org/officeDocument/2006/relationships/image" Target="../media/image57.png"/><Relationship Id="rId3" Type="http://schemas.openxmlformats.org/officeDocument/2006/relationships/tags" Target="../tags/tag34.xml"/><Relationship Id="rId21" Type="http://schemas.openxmlformats.org/officeDocument/2006/relationships/image" Target="../media/image52.png"/><Relationship Id="rId7" Type="http://schemas.openxmlformats.org/officeDocument/2006/relationships/tags" Target="../tags/tag38.xml"/><Relationship Id="rId12" Type="http://schemas.openxmlformats.org/officeDocument/2006/relationships/tags" Target="../tags/tag43.xml"/><Relationship Id="rId17" Type="http://schemas.openxmlformats.org/officeDocument/2006/relationships/slideLayout" Target="../slideLayouts/slideLayout2.xml"/><Relationship Id="rId25" Type="http://schemas.openxmlformats.org/officeDocument/2006/relationships/image" Target="../media/image56.png"/><Relationship Id="rId2" Type="http://schemas.openxmlformats.org/officeDocument/2006/relationships/tags" Target="../tags/tag33.xml"/><Relationship Id="rId16" Type="http://schemas.openxmlformats.org/officeDocument/2006/relationships/tags" Target="../tags/tag47.xml"/><Relationship Id="rId20" Type="http://schemas.openxmlformats.org/officeDocument/2006/relationships/image" Target="../media/image51.png"/><Relationship Id="rId29" Type="http://schemas.openxmlformats.org/officeDocument/2006/relationships/image" Target="../media/image59.png"/><Relationship Id="rId1" Type="http://schemas.openxmlformats.org/officeDocument/2006/relationships/tags" Target="../tags/tag32.xml"/><Relationship Id="rId6" Type="http://schemas.openxmlformats.org/officeDocument/2006/relationships/tags" Target="../tags/tag37.xml"/><Relationship Id="rId11" Type="http://schemas.openxmlformats.org/officeDocument/2006/relationships/tags" Target="../tags/tag42.xml"/><Relationship Id="rId24" Type="http://schemas.openxmlformats.org/officeDocument/2006/relationships/image" Target="../media/image55.png"/><Relationship Id="rId32" Type="http://schemas.openxmlformats.org/officeDocument/2006/relationships/image" Target="../media/image62.png"/><Relationship Id="rId5" Type="http://schemas.openxmlformats.org/officeDocument/2006/relationships/tags" Target="../tags/tag36.xml"/><Relationship Id="rId15" Type="http://schemas.openxmlformats.org/officeDocument/2006/relationships/tags" Target="../tags/tag46.xml"/><Relationship Id="rId23" Type="http://schemas.openxmlformats.org/officeDocument/2006/relationships/image" Target="../media/image54.png"/><Relationship Id="rId28" Type="http://schemas.openxmlformats.org/officeDocument/2006/relationships/image" Target="../media/image41.png"/><Relationship Id="rId10" Type="http://schemas.openxmlformats.org/officeDocument/2006/relationships/tags" Target="../tags/tag41.xml"/><Relationship Id="rId19" Type="http://schemas.openxmlformats.org/officeDocument/2006/relationships/image" Target="../media/image49.png"/><Relationship Id="rId31" Type="http://schemas.openxmlformats.org/officeDocument/2006/relationships/image" Target="../media/image61.png"/><Relationship Id="rId4" Type="http://schemas.openxmlformats.org/officeDocument/2006/relationships/tags" Target="../tags/tag35.xml"/><Relationship Id="rId9" Type="http://schemas.openxmlformats.org/officeDocument/2006/relationships/tags" Target="../tags/tag40.xml"/><Relationship Id="rId14" Type="http://schemas.openxmlformats.org/officeDocument/2006/relationships/tags" Target="../tags/tag45.xml"/><Relationship Id="rId22" Type="http://schemas.openxmlformats.org/officeDocument/2006/relationships/image" Target="../media/image53.png"/><Relationship Id="rId27" Type="http://schemas.openxmlformats.org/officeDocument/2006/relationships/image" Target="../media/image58.png"/><Relationship Id="rId30" Type="http://schemas.openxmlformats.org/officeDocument/2006/relationships/image" Target="../media/image6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tags" Target="../tags/tag55.xml"/><Relationship Id="rId13" Type="http://schemas.openxmlformats.org/officeDocument/2006/relationships/slideLayout" Target="../slideLayouts/slideLayout2.xml"/><Relationship Id="rId18" Type="http://schemas.openxmlformats.org/officeDocument/2006/relationships/image" Target="../media/image64.png"/><Relationship Id="rId3" Type="http://schemas.openxmlformats.org/officeDocument/2006/relationships/tags" Target="../tags/tag50.xml"/><Relationship Id="rId21" Type="http://schemas.openxmlformats.org/officeDocument/2006/relationships/image" Target="../media/image65.png"/><Relationship Id="rId7" Type="http://schemas.openxmlformats.org/officeDocument/2006/relationships/tags" Target="../tags/tag54.xml"/><Relationship Id="rId12" Type="http://schemas.openxmlformats.org/officeDocument/2006/relationships/tags" Target="../tags/tag59.xml"/><Relationship Id="rId17" Type="http://schemas.openxmlformats.org/officeDocument/2006/relationships/image" Target="../media/image63.png"/><Relationship Id="rId2" Type="http://schemas.openxmlformats.org/officeDocument/2006/relationships/tags" Target="../tags/tag49.xml"/><Relationship Id="rId16" Type="http://schemas.openxmlformats.org/officeDocument/2006/relationships/image" Target="../media/image52.png"/><Relationship Id="rId20" Type="http://schemas.openxmlformats.org/officeDocument/2006/relationships/image" Target="../media/image61.png"/><Relationship Id="rId1" Type="http://schemas.openxmlformats.org/officeDocument/2006/relationships/tags" Target="../tags/tag48.xml"/><Relationship Id="rId6" Type="http://schemas.openxmlformats.org/officeDocument/2006/relationships/tags" Target="../tags/tag53.xml"/><Relationship Id="rId11" Type="http://schemas.openxmlformats.org/officeDocument/2006/relationships/tags" Target="../tags/tag58.xml"/><Relationship Id="rId24" Type="http://schemas.openxmlformats.org/officeDocument/2006/relationships/image" Target="../media/image68.png"/><Relationship Id="rId5" Type="http://schemas.openxmlformats.org/officeDocument/2006/relationships/tags" Target="../tags/tag52.xml"/><Relationship Id="rId15" Type="http://schemas.openxmlformats.org/officeDocument/2006/relationships/image" Target="../media/image51.png"/><Relationship Id="rId23" Type="http://schemas.openxmlformats.org/officeDocument/2006/relationships/image" Target="../media/image67.png"/><Relationship Id="rId10" Type="http://schemas.openxmlformats.org/officeDocument/2006/relationships/tags" Target="../tags/tag57.xml"/><Relationship Id="rId19" Type="http://schemas.openxmlformats.org/officeDocument/2006/relationships/image" Target="../media/image60.png"/><Relationship Id="rId4" Type="http://schemas.openxmlformats.org/officeDocument/2006/relationships/tags" Target="../tags/tag51.xml"/><Relationship Id="rId9" Type="http://schemas.openxmlformats.org/officeDocument/2006/relationships/tags" Target="../tags/tag56.xml"/><Relationship Id="rId14" Type="http://schemas.openxmlformats.org/officeDocument/2006/relationships/image" Target="../media/image46.png"/><Relationship Id="rId22" Type="http://schemas.openxmlformats.org/officeDocument/2006/relationships/image" Target="../media/image6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ctrTitle"/>
          </p:nvPr>
        </p:nvSpPr>
        <p:spPr>
          <a:xfrm>
            <a:off x="813777" y="1012947"/>
            <a:ext cx="7516446" cy="1855299"/>
          </a:xfrm>
        </p:spPr>
        <p:txBody>
          <a:bodyPr>
            <a:noAutofit/>
          </a:bodyPr>
          <a:lstStyle/>
          <a:p>
            <a:r>
              <a:rPr lang="en-US" sz="4000" dirty="0" smtClean="0"/>
              <a:t>Scalable, model-free </a:t>
            </a:r>
            <a:r>
              <a:rPr lang="en-US" sz="4000" dirty="0" smtClean="0"/>
              <a:t>online change point </a:t>
            </a:r>
            <a:r>
              <a:rPr lang="en-US" sz="4000" dirty="0" smtClean="0"/>
              <a:t>detection with NEWMA</a:t>
            </a:r>
            <a:endParaRPr lang="fr-FR" sz="4000" dirty="0">
              <a:solidFill>
                <a:schemeClr val="tx1"/>
              </a:solidFill>
            </a:endParaRPr>
          </a:p>
        </p:txBody>
      </p:sp>
      <p:sp>
        <p:nvSpPr>
          <p:cNvPr id="3" name="Sous-titre 2"/>
          <p:cNvSpPr>
            <a:spLocks noGrp="1"/>
          </p:cNvSpPr>
          <p:nvPr>
            <p:ph type="subTitle" idx="1"/>
          </p:nvPr>
        </p:nvSpPr>
        <p:spPr>
          <a:xfrm>
            <a:off x="1143000" y="3225339"/>
            <a:ext cx="6858000" cy="2857092"/>
          </a:xfrm>
        </p:spPr>
        <p:txBody>
          <a:bodyPr>
            <a:normAutofit fontScale="85000" lnSpcReduction="20000"/>
          </a:bodyPr>
          <a:lstStyle/>
          <a:p>
            <a:r>
              <a:rPr lang="fr-FR" sz="3200" b="1" dirty="0" smtClean="0"/>
              <a:t>N. Keriven</a:t>
            </a:r>
            <a:r>
              <a:rPr lang="fr-FR" sz="3200" b="1" baseline="30000" dirty="0" smtClean="0"/>
              <a:t>1</a:t>
            </a:r>
            <a:r>
              <a:rPr lang="fr-FR" sz="3200" dirty="0" smtClean="0"/>
              <a:t>, D. Garreau</a:t>
            </a:r>
            <a:r>
              <a:rPr lang="fr-FR" sz="3200" baseline="30000" dirty="0" smtClean="0"/>
              <a:t>2</a:t>
            </a:r>
            <a:r>
              <a:rPr lang="fr-FR" sz="3200" dirty="0" smtClean="0"/>
              <a:t>, I. Poli</a:t>
            </a:r>
            <a:r>
              <a:rPr lang="fr-FR" sz="3200" baseline="30000" dirty="0" smtClean="0"/>
              <a:t>3</a:t>
            </a:r>
            <a:endParaRPr lang="fr-FR" sz="3200" b="1" dirty="0" smtClean="0"/>
          </a:p>
          <a:p>
            <a:endParaRPr lang="fr-FR" sz="3200" b="1" dirty="0" smtClean="0"/>
          </a:p>
          <a:p>
            <a:r>
              <a:rPr lang="fr-FR" sz="2300" baseline="30000" dirty="0" smtClean="0"/>
              <a:t>1</a:t>
            </a:r>
            <a:r>
              <a:rPr lang="fr-FR" sz="2300" dirty="0" smtClean="0"/>
              <a:t>Ecole Normale Supérieure, Paris (CFM-ENS chair)</a:t>
            </a:r>
          </a:p>
          <a:p>
            <a:r>
              <a:rPr lang="fr-FR" sz="2300" baseline="30000" dirty="0" smtClean="0"/>
              <a:t>2</a:t>
            </a:r>
            <a:r>
              <a:rPr lang="fr-FR" sz="2300" dirty="0" smtClean="0"/>
              <a:t>Max </a:t>
            </a:r>
            <a:r>
              <a:rPr lang="fr-FR" sz="2300" dirty="0" err="1" smtClean="0"/>
              <a:t>Plank</a:t>
            </a:r>
            <a:r>
              <a:rPr lang="fr-FR" sz="2300" dirty="0" smtClean="0"/>
              <a:t> Institute, </a:t>
            </a:r>
            <a:r>
              <a:rPr lang="fr-FR" sz="2300" dirty="0" err="1" smtClean="0"/>
              <a:t>Tuebingen</a:t>
            </a:r>
            <a:endParaRPr lang="fr-FR" sz="2300" dirty="0" smtClean="0"/>
          </a:p>
          <a:p>
            <a:r>
              <a:rPr lang="fr-FR" sz="2300" baseline="30000" dirty="0" smtClean="0"/>
              <a:t>3</a:t>
            </a:r>
            <a:r>
              <a:rPr lang="fr-FR" sz="2300" dirty="0" smtClean="0"/>
              <a:t>LightOn, Paris</a:t>
            </a:r>
          </a:p>
          <a:p>
            <a:endParaRPr lang="fr-FR" sz="2300" dirty="0"/>
          </a:p>
          <a:p>
            <a:endParaRPr lang="fr-FR" sz="2300" dirty="0"/>
          </a:p>
          <a:p>
            <a:r>
              <a:rPr lang="fr-FR" sz="2300" dirty="0" err="1" smtClean="0"/>
              <a:t>Gipsa-Lab</a:t>
            </a:r>
            <a:r>
              <a:rPr lang="fr-FR" sz="2300" dirty="0" smtClean="0"/>
              <a:t>, </a:t>
            </a:r>
            <a:r>
              <a:rPr lang="fr-FR" sz="2300" dirty="0" err="1" smtClean="0"/>
              <a:t>Nov</a:t>
            </a:r>
            <a:r>
              <a:rPr lang="fr-FR" sz="2300" dirty="0" smtClean="0"/>
              <a:t> 2018</a:t>
            </a:r>
            <a:endParaRPr lang="fr-FR" sz="2600" dirty="0"/>
          </a:p>
          <a:p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61235" y="5507185"/>
            <a:ext cx="1476330" cy="757720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4835" y="5507185"/>
            <a:ext cx="1939245" cy="808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1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099" y="1334400"/>
            <a:ext cx="61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The NEWMA </a:t>
            </a:r>
            <a:r>
              <a:rPr lang="fr-FR" sz="2800" dirty="0" err="1" smtClean="0"/>
              <a:t>algorithm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358011" y="205744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Description</a:t>
            </a:r>
            <a:endParaRPr lang="fr-FR" sz="2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4089681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4369018"/>
            <a:ext cx="200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Experiments</a:t>
            </a:r>
            <a:endParaRPr lang="fr-FR" sz="2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177621"/>
            <a:ext cx="1081894" cy="108189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9099" y="5456958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58009" y="2841895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Choice</a:t>
            </a:r>
            <a:r>
              <a:rPr lang="fr-FR" sz="2400" dirty="0" smtClean="0"/>
              <a:t> of        :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endParaRPr lang="fr-FR" sz="2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358011" y="359451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Setting the </a:t>
            </a:r>
            <a:r>
              <a:rPr lang="fr-FR" sz="2400" dirty="0" err="1" smtClean="0"/>
              <a:t>threshold</a:t>
            </a:r>
            <a:endParaRPr lang="fr-FR" sz="24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8" y="1893509"/>
            <a:ext cx="812843" cy="81284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6" y="2643757"/>
            <a:ext cx="812843" cy="8128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7" y="3386907"/>
            <a:ext cx="812843" cy="8128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90" y="2945560"/>
            <a:ext cx="247642" cy="2543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61" y="3761524"/>
            <a:ext cx="180712" cy="1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6915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Rectangle 38"/>
          <p:cNvSpPr/>
          <p:nvPr/>
        </p:nvSpPr>
        <p:spPr>
          <a:xfrm>
            <a:off x="291291" y="4980023"/>
            <a:ext cx="5412701" cy="889762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0" name="Rectangle 19"/>
          <p:cNvSpPr/>
          <p:nvPr/>
        </p:nvSpPr>
        <p:spPr>
          <a:xfrm>
            <a:off x="291291" y="2899508"/>
            <a:ext cx="8516645" cy="17193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30"/>
          <p:cNvSpPr/>
          <p:nvPr/>
        </p:nvSpPr>
        <p:spPr>
          <a:xfrm>
            <a:off x="4230509" y="3225735"/>
            <a:ext cx="4532923" cy="457127"/>
          </a:xfrm>
          <a:prstGeom prst="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91291" y="2195058"/>
            <a:ext cx="8516645" cy="5710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Good </a:t>
            </a:r>
            <a:r>
              <a:rPr lang="fr-FR" dirty="0" err="1" smtClean="0"/>
              <a:t>embedding</a:t>
            </a:r>
            <a:r>
              <a:rPr lang="fr-FR" dirty="0" smtClean="0"/>
              <a:t> ?</a:t>
            </a:r>
            <a:endParaRPr lang="fr-FR" dirty="0"/>
          </a:p>
        </p:txBody>
      </p:sp>
      <p:sp>
        <p:nvSpPr>
          <p:cNvPr id="5" name="Rectangle 4"/>
          <p:cNvSpPr/>
          <p:nvPr/>
        </p:nvSpPr>
        <p:spPr>
          <a:xfrm>
            <a:off x="291292" y="1330106"/>
            <a:ext cx="8516644" cy="782586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9135" y="1731600"/>
            <a:ext cx="3603744" cy="256455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91290" y="1330133"/>
            <a:ext cx="4276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Recall</a:t>
            </a:r>
            <a:r>
              <a:rPr lang="fr-FR" dirty="0" smtClean="0"/>
              <a:t>: pseudo-</a:t>
            </a:r>
            <a:r>
              <a:rPr lang="fr-FR" dirty="0" err="1" smtClean="0"/>
              <a:t>metric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4771852" y="1330133"/>
            <a:ext cx="40360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and</a:t>
            </a:r>
            <a:endParaRPr lang="fr-FR" dirty="0"/>
          </a:p>
        </p:txBody>
      </p:sp>
      <p:pic>
        <p:nvPicPr>
          <p:cNvPr id="13" name="Image 1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40225" y="1733883"/>
            <a:ext cx="2992762" cy="254476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291292" y="2299161"/>
            <a:ext cx="307609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 smtClean="0"/>
              <a:t>Ideally</a:t>
            </a:r>
            <a:r>
              <a:rPr lang="fr-FR" sz="2000" dirty="0" smtClean="0"/>
              <a:t>,         </a:t>
            </a:r>
            <a:r>
              <a:rPr lang="fr-FR" sz="2000" dirty="0" err="1" smtClean="0"/>
              <a:t>is</a:t>
            </a:r>
            <a:r>
              <a:rPr lang="fr-FR" sz="2000" dirty="0" smtClean="0"/>
              <a:t> a </a:t>
            </a:r>
            <a:r>
              <a:rPr lang="fr-FR" sz="2000" b="1" dirty="0" err="1" smtClean="0"/>
              <a:t>true</a:t>
            </a:r>
            <a:r>
              <a:rPr lang="fr-FR" sz="2000" dirty="0" smtClean="0"/>
              <a:t> </a:t>
            </a:r>
            <a:r>
              <a:rPr lang="fr-FR" sz="2000" dirty="0" err="1" smtClean="0"/>
              <a:t>metric</a:t>
            </a:r>
            <a:r>
              <a:rPr lang="fr-FR" sz="2000" dirty="0" smtClean="0"/>
              <a:t>:</a:t>
            </a:r>
            <a:endParaRPr lang="fr-FR" sz="2000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42789" y="2380616"/>
            <a:ext cx="3018583" cy="279334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18930" y="2398162"/>
            <a:ext cx="291657" cy="236343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6857823" y="2169477"/>
            <a:ext cx="1964397" cy="646986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i="1" dirty="0" smtClean="0"/>
              <a:t>Never </a:t>
            </a:r>
            <a:r>
              <a:rPr lang="fr-FR" sz="1600" i="1" dirty="0" err="1" smtClean="0"/>
              <a:t>true</a:t>
            </a:r>
            <a:r>
              <a:rPr lang="fr-FR" sz="1600" i="1" dirty="0" smtClean="0"/>
              <a:t> for </a:t>
            </a:r>
            <a:r>
              <a:rPr lang="fr-FR" sz="1600" i="1" dirty="0" err="1" smtClean="0"/>
              <a:t>finite-dimensional</a:t>
            </a:r>
            <a:r>
              <a:rPr lang="fr-FR" sz="1600" i="1" dirty="0" smtClean="0"/>
              <a:t>       …</a:t>
            </a:r>
            <a:endParaRPr lang="fr-FR" sz="1600" i="1" dirty="0"/>
          </a:p>
        </p:txBody>
      </p:sp>
      <p:pic>
        <p:nvPicPr>
          <p:cNvPr id="19" name="Image 1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48147" y="2543988"/>
            <a:ext cx="174324" cy="163596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294886" y="2890170"/>
            <a:ext cx="203895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Def</a:t>
            </a:r>
            <a:r>
              <a:rPr lang="fr-FR" sz="2000" b="1" dirty="0" smtClean="0"/>
              <a:t>: MMD </a:t>
            </a:r>
            <a:r>
              <a:rPr lang="fr-FR" sz="2000" b="1" dirty="0" err="1" smtClean="0"/>
              <a:t>metric</a:t>
            </a:r>
            <a:endParaRPr lang="fr-FR" sz="2000" b="1" dirty="0"/>
          </a:p>
        </p:txBody>
      </p:sp>
      <p:sp>
        <p:nvSpPr>
          <p:cNvPr id="22" name="ZoneTexte 21"/>
          <p:cNvSpPr txBox="1"/>
          <p:nvPr/>
        </p:nvSpPr>
        <p:spPr>
          <a:xfrm>
            <a:off x="291290" y="3341601"/>
            <a:ext cx="265482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Positive </a:t>
            </a:r>
            <a:r>
              <a:rPr lang="fr-FR" sz="2000" dirty="0" err="1" smtClean="0"/>
              <a:t>Definite</a:t>
            </a:r>
            <a:r>
              <a:rPr lang="fr-FR" sz="2000" dirty="0" smtClean="0"/>
              <a:t> </a:t>
            </a:r>
            <a:r>
              <a:rPr lang="fr-FR" sz="2000" dirty="0" err="1" smtClean="0"/>
              <a:t>kernel</a:t>
            </a:r>
            <a:r>
              <a:rPr lang="fr-FR" sz="2000" dirty="0" smtClean="0"/>
              <a:t>:</a:t>
            </a:r>
            <a:endParaRPr lang="fr-FR" sz="2000" dirty="0"/>
          </a:p>
        </p:txBody>
      </p:sp>
      <p:pic>
        <p:nvPicPr>
          <p:cNvPr id="23" name="Image 22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6119" y="3415180"/>
            <a:ext cx="775619" cy="252952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291290" y="3748622"/>
            <a:ext cx="263924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     : RKHS </a:t>
            </a:r>
            <a:r>
              <a:rPr lang="fr-FR" sz="2000" dirty="0" err="1" smtClean="0"/>
              <a:t>associated</a:t>
            </a:r>
            <a:r>
              <a:rPr lang="fr-FR" sz="2000" dirty="0" smtClean="0"/>
              <a:t> to </a:t>
            </a:r>
            <a:endParaRPr lang="fr-FR" sz="2000" dirty="0"/>
          </a:p>
        </p:txBody>
      </p:sp>
      <p:pic>
        <p:nvPicPr>
          <p:cNvPr id="24" name="Image 23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372" y="3844844"/>
            <a:ext cx="217905" cy="204496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4060" y="3896260"/>
            <a:ext cx="151192" cy="13828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1397" y="4247910"/>
            <a:ext cx="2250527" cy="278224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4559329" y="3266613"/>
            <a:ext cx="41575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smtClean="0"/>
              <a:t>: Maximum </a:t>
            </a:r>
            <a:r>
              <a:rPr lang="fr-FR" sz="2000" dirty="0" err="1" smtClean="0"/>
              <a:t>Mean</a:t>
            </a:r>
            <a:r>
              <a:rPr lang="fr-FR" sz="2000" dirty="0" smtClean="0"/>
              <a:t> </a:t>
            </a:r>
            <a:r>
              <a:rPr lang="fr-FR" sz="2000" dirty="0" err="1" smtClean="0"/>
              <a:t>Discrepancy</a:t>
            </a:r>
            <a:r>
              <a:rPr lang="fr-FR" sz="2000" dirty="0" smtClean="0"/>
              <a:t> (MMD)</a:t>
            </a:r>
            <a:endParaRPr lang="fr-FR" sz="2000" dirty="0"/>
          </a:p>
        </p:txBody>
      </p:sp>
      <p:pic>
        <p:nvPicPr>
          <p:cNvPr id="30" name="Image 2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04750" y="3321290"/>
            <a:ext cx="320823" cy="259977"/>
          </a:xfrm>
          <a:prstGeom prst="rect">
            <a:avLst/>
          </a:prstGeom>
        </p:spPr>
      </p:pic>
      <p:sp>
        <p:nvSpPr>
          <p:cNvPr id="32" name="ZoneTexte 31"/>
          <p:cNvSpPr txBox="1"/>
          <p:nvPr/>
        </p:nvSpPr>
        <p:spPr>
          <a:xfrm>
            <a:off x="6334561" y="3678687"/>
            <a:ext cx="25249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[</a:t>
            </a:r>
            <a:r>
              <a:rPr lang="fr-FR" sz="1400" i="1" dirty="0" err="1" smtClean="0"/>
              <a:t>Gretton</a:t>
            </a:r>
            <a:r>
              <a:rPr lang="fr-FR" sz="1400" i="1" dirty="0" smtClean="0"/>
              <a:t> 2006, </a:t>
            </a:r>
            <a:r>
              <a:rPr lang="fr-FR" sz="1400" i="1" dirty="0" err="1" smtClean="0"/>
              <a:t>Borgwardt</a:t>
            </a:r>
            <a:r>
              <a:rPr lang="fr-FR" sz="1400" i="1" dirty="0" smtClean="0"/>
              <a:t> 2006]</a:t>
            </a:r>
            <a:endParaRPr lang="fr-FR" sz="1400" i="1" dirty="0"/>
          </a:p>
        </p:txBody>
      </p:sp>
      <p:sp>
        <p:nvSpPr>
          <p:cNvPr id="33" name="ZoneTexte 32"/>
          <p:cNvSpPr txBox="1"/>
          <p:nvPr/>
        </p:nvSpPr>
        <p:spPr>
          <a:xfrm>
            <a:off x="411972" y="5037159"/>
            <a:ext cx="32521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[</a:t>
            </a:r>
            <a:r>
              <a:rPr lang="fr-FR" sz="1600" i="1" dirty="0" err="1" smtClean="0"/>
              <a:t>Gretton</a:t>
            </a:r>
            <a:r>
              <a:rPr lang="fr-FR" sz="1600" i="1" dirty="0" smtClean="0"/>
              <a:t> 2006, </a:t>
            </a:r>
            <a:r>
              <a:rPr lang="fr-FR" sz="1600" i="1" dirty="0" err="1" smtClean="0"/>
              <a:t>Sriperumbudur</a:t>
            </a:r>
            <a:r>
              <a:rPr lang="fr-FR" sz="1600" i="1" dirty="0" smtClean="0"/>
              <a:t> 2010]:</a:t>
            </a:r>
            <a:endParaRPr lang="fr-FR" sz="1600" i="1" dirty="0"/>
          </a:p>
        </p:txBody>
      </p:sp>
      <p:sp>
        <p:nvSpPr>
          <p:cNvPr id="34" name="ZoneTexte 33"/>
          <p:cNvSpPr txBox="1"/>
          <p:nvPr/>
        </p:nvSpPr>
        <p:spPr>
          <a:xfrm>
            <a:off x="1008738" y="5374106"/>
            <a:ext cx="45218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dirty="0" err="1"/>
              <a:t>t</a:t>
            </a:r>
            <a:r>
              <a:rPr lang="fr-FR" sz="2000" dirty="0" err="1" smtClean="0"/>
              <a:t>rue</a:t>
            </a:r>
            <a:r>
              <a:rPr lang="fr-FR" sz="2000" dirty="0" smtClean="0"/>
              <a:t> </a:t>
            </a:r>
            <a:r>
              <a:rPr lang="fr-FR" sz="2000" dirty="0" err="1" smtClean="0"/>
              <a:t>metric</a:t>
            </a:r>
            <a:r>
              <a:rPr lang="fr-FR" sz="2000" dirty="0" smtClean="0"/>
              <a:t>                        </a:t>
            </a:r>
            <a:r>
              <a:rPr lang="fr-FR" sz="2000" i="1" dirty="0" smtClean="0"/>
              <a:t>« </a:t>
            </a:r>
            <a:r>
              <a:rPr lang="fr-FR" sz="2000" i="1" dirty="0" err="1" smtClean="0"/>
              <a:t>characteristic</a:t>
            </a:r>
            <a:r>
              <a:rPr lang="fr-FR" sz="2000" i="1" dirty="0" smtClean="0"/>
              <a:t> »</a:t>
            </a:r>
            <a:endParaRPr lang="fr-FR" sz="2000" i="1" dirty="0"/>
          </a:p>
        </p:txBody>
      </p:sp>
      <p:pic>
        <p:nvPicPr>
          <p:cNvPr id="35" name="Image 34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41" y="5449843"/>
            <a:ext cx="320823" cy="259977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1423" y="5491883"/>
            <a:ext cx="991502" cy="190648"/>
          </a:xfrm>
          <a:prstGeom prst="rect">
            <a:avLst/>
          </a:prstGeom>
        </p:spPr>
      </p:pic>
      <p:sp>
        <p:nvSpPr>
          <p:cNvPr id="38" name="ZoneTexte 37"/>
          <p:cNvSpPr txBox="1"/>
          <p:nvPr/>
        </p:nvSpPr>
        <p:spPr>
          <a:xfrm>
            <a:off x="6334561" y="4761839"/>
            <a:ext cx="2473375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Many</a:t>
            </a:r>
            <a:r>
              <a:rPr lang="fr-FR" dirty="0" smtClean="0"/>
              <a:t> </a:t>
            </a:r>
            <a:r>
              <a:rPr lang="fr-FR" dirty="0" err="1" smtClean="0"/>
              <a:t>usual</a:t>
            </a:r>
            <a:r>
              <a:rPr lang="fr-FR" dirty="0" smtClean="0"/>
              <a:t> </a:t>
            </a:r>
            <a:r>
              <a:rPr lang="fr-FR" dirty="0" err="1" smtClean="0"/>
              <a:t>kernels</a:t>
            </a:r>
            <a:r>
              <a:rPr lang="fr-FR" dirty="0" smtClean="0"/>
              <a:t> are </a:t>
            </a:r>
            <a:r>
              <a:rPr lang="fr-FR" dirty="0" err="1" smtClean="0"/>
              <a:t>characteristic</a:t>
            </a:r>
            <a:r>
              <a:rPr lang="fr-FR" dirty="0" smtClean="0"/>
              <a:t>:</a:t>
            </a:r>
          </a:p>
          <a:p>
            <a:pPr marL="285750" indent="-285750">
              <a:buFontTx/>
              <a:buChar char="-"/>
            </a:pPr>
            <a:r>
              <a:rPr lang="fr-FR" dirty="0" err="1" smtClean="0"/>
              <a:t>Gaussian</a:t>
            </a: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Laplace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…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91290" y="828874"/>
            <a:ext cx="8442539" cy="408623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With</a:t>
            </a:r>
            <a:r>
              <a:rPr lang="fr-FR" dirty="0" smtClean="0"/>
              <a:t> no </a:t>
            </a:r>
            <a:r>
              <a:rPr lang="fr-FR" dirty="0" err="1" smtClean="0"/>
              <a:t>prior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r>
              <a:rPr lang="fr-FR" dirty="0" smtClean="0"/>
              <a:t>, </a:t>
            </a:r>
            <a:r>
              <a:rPr lang="fr-FR" dirty="0" err="1" smtClean="0"/>
              <a:t>which</a:t>
            </a:r>
            <a:r>
              <a:rPr lang="fr-FR" dirty="0" smtClean="0"/>
              <a:t>                                </a:t>
            </a:r>
            <a:r>
              <a:rPr lang="fr-FR" dirty="0" err="1" smtClean="0"/>
              <a:t>is</a:t>
            </a:r>
            <a:r>
              <a:rPr lang="fr-FR" dirty="0" smtClean="0"/>
              <a:t> « good » ?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1975" y="904671"/>
            <a:ext cx="1409597" cy="247009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2703906" y="4207381"/>
            <a:ext cx="463550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Infinite-dimensional</a:t>
            </a:r>
            <a:r>
              <a:rPr lang="fr-FR" sz="1600" i="1" dirty="0" smtClean="0"/>
              <a:t> ! Not </a:t>
            </a:r>
            <a:r>
              <a:rPr lang="fr-FR" sz="1600" b="1" i="1" dirty="0" err="1" smtClean="0"/>
              <a:t>directly</a:t>
            </a:r>
            <a:r>
              <a:rPr lang="fr-FR" sz="1600" i="1" dirty="0" smtClean="0"/>
              <a:t> usable in practice…</a:t>
            </a:r>
            <a:endParaRPr lang="fr-FR" sz="1600" i="1" dirty="0"/>
          </a:p>
        </p:txBody>
      </p:sp>
      <p:sp>
        <p:nvSpPr>
          <p:cNvPr id="4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9/15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2783311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0" animBg="1"/>
      <p:bldP spid="20" grpId="0" animBg="1"/>
      <p:bldP spid="31" grpId="0" animBg="1"/>
      <p:bldP spid="15" grpId="0" animBg="1"/>
      <p:bldP spid="5" grpId="0" animBg="1"/>
      <p:bldP spid="7" grpId="0"/>
      <p:bldP spid="11" grpId="0"/>
      <p:bldP spid="14" grpId="0"/>
      <p:bldP spid="18" grpId="0" animBg="1"/>
      <p:bldP spid="21" grpId="0"/>
      <p:bldP spid="22" grpId="0"/>
      <p:bldP spid="25" grpId="0"/>
      <p:bldP spid="29" grpId="0"/>
      <p:bldP spid="32" grpId="0"/>
      <p:bldP spid="33" grpId="0"/>
      <p:bldP spid="34" grpId="0"/>
      <p:bldP spid="38" grpId="0"/>
      <p:bldP spid="12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Rectangle 63"/>
          <p:cNvSpPr/>
          <p:nvPr/>
        </p:nvSpPr>
        <p:spPr>
          <a:xfrm>
            <a:off x="144780" y="3209444"/>
            <a:ext cx="8884920" cy="154177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82" name="Rectangle à coins arrondis 81"/>
          <p:cNvSpPr/>
          <p:nvPr/>
        </p:nvSpPr>
        <p:spPr>
          <a:xfrm>
            <a:off x="4416559" y="3594167"/>
            <a:ext cx="4572936" cy="1067837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0" name="Rectangle 69"/>
          <p:cNvSpPr/>
          <p:nvPr/>
        </p:nvSpPr>
        <p:spPr>
          <a:xfrm>
            <a:off x="144780" y="4921229"/>
            <a:ext cx="8884920" cy="147195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" name="Rectangle 2"/>
          <p:cNvSpPr/>
          <p:nvPr/>
        </p:nvSpPr>
        <p:spPr>
          <a:xfrm>
            <a:off x="144780" y="906780"/>
            <a:ext cx="8884920" cy="209397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MMD and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4780" y="906780"/>
            <a:ext cx="49758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Usual</a:t>
            </a:r>
            <a:r>
              <a:rPr lang="fr-FR" b="1" dirty="0" smtClean="0"/>
              <a:t> estimation of the MMD: </a:t>
            </a:r>
            <a:r>
              <a:rPr lang="fr-FR" b="1" dirty="0" err="1" smtClean="0"/>
              <a:t>kernel</a:t>
            </a:r>
            <a:r>
              <a:rPr lang="fr-FR" b="1" dirty="0" smtClean="0"/>
              <a:t> trick</a:t>
            </a:r>
            <a:endParaRPr lang="fr-FR" b="1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652" y="2521920"/>
            <a:ext cx="4952280" cy="397639"/>
          </a:xfrm>
          <a:prstGeom prst="rect">
            <a:avLst/>
          </a:prstGeom>
        </p:spPr>
      </p:pic>
      <p:pic>
        <p:nvPicPr>
          <p:cNvPr id="47" name="Image 46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518" y="1297587"/>
            <a:ext cx="2407900" cy="1124636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78028" y="1287747"/>
            <a:ext cx="2407900" cy="1124636"/>
          </a:xfrm>
          <a:prstGeom prst="rect">
            <a:avLst/>
          </a:prstGeom>
        </p:spPr>
      </p:pic>
      <p:grpSp>
        <p:nvGrpSpPr>
          <p:cNvPr id="12" name="Groupe 11"/>
          <p:cNvGrpSpPr/>
          <p:nvPr/>
        </p:nvGrpSpPr>
        <p:grpSpPr>
          <a:xfrm>
            <a:off x="5204294" y="1322177"/>
            <a:ext cx="3764280" cy="813281"/>
            <a:chOff x="5204294" y="1322177"/>
            <a:chExt cx="3764280" cy="813281"/>
          </a:xfrm>
        </p:grpSpPr>
        <p:sp>
          <p:nvSpPr>
            <p:cNvPr id="51" name="Rectangle 50"/>
            <p:cNvSpPr/>
            <p:nvPr/>
          </p:nvSpPr>
          <p:spPr>
            <a:xfrm>
              <a:off x="5204294" y="1322177"/>
              <a:ext cx="3764280" cy="813281"/>
            </a:xfrm>
            <a:prstGeom prst="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52" name="ZoneTexte 51"/>
            <p:cNvSpPr txBox="1"/>
            <p:nvPr/>
          </p:nvSpPr>
          <p:spPr>
            <a:xfrm>
              <a:off x="5204294" y="1417594"/>
              <a:ext cx="3764279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dirty="0" err="1" smtClean="0"/>
                <a:t>Infeasible</a:t>
              </a:r>
              <a:r>
                <a:rPr lang="fr-FR" dirty="0" smtClean="0"/>
                <a:t> for NEWMA:</a:t>
              </a:r>
            </a:p>
            <a:p>
              <a:pPr algn="ctr"/>
              <a:r>
                <a:rPr lang="fr-FR" i="1" dirty="0" smtClean="0"/>
                <a:t>no </a:t>
              </a:r>
              <a:r>
                <a:rPr lang="fr-FR" i="1" dirty="0" err="1" smtClean="0"/>
                <a:t>sample</a:t>
              </a:r>
              <a:r>
                <a:rPr lang="fr-FR" i="1" dirty="0" smtClean="0"/>
                <a:t> in memory = no </a:t>
              </a:r>
              <a:r>
                <a:rPr lang="fr-FR" i="1" dirty="0" err="1" smtClean="0"/>
                <a:t>kernel</a:t>
              </a:r>
              <a:r>
                <a:rPr lang="fr-FR" i="1" dirty="0" smtClean="0"/>
                <a:t> trick</a:t>
              </a:r>
              <a:endParaRPr lang="fr-FR" i="1" dirty="0"/>
            </a:p>
          </p:txBody>
        </p:sp>
      </p:grpSp>
      <p:sp>
        <p:nvSpPr>
          <p:cNvPr id="65" name="ZoneTexte 64"/>
          <p:cNvSpPr txBox="1"/>
          <p:nvPr/>
        </p:nvSpPr>
        <p:spPr>
          <a:xfrm>
            <a:off x="147977" y="3217140"/>
            <a:ext cx="50444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Random</a:t>
            </a:r>
            <a:r>
              <a:rPr lang="fr-FR" b="1" dirty="0" smtClean="0"/>
              <a:t> </a:t>
            </a:r>
            <a:r>
              <a:rPr lang="fr-FR" b="1" dirty="0" err="1" smtClean="0"/>
              <a:t>features</a:t>
            </a:r>
            <a:r>
              <a:rPr lang="fr-FR" b="1" dirty="0" smtClean="0"/>
              <a:t> expansions of </a:t>
            </a:r>
            <a:r>
              <a:rPr lang="fr-FR" b="1" dirty="0" err="1" smtClean="0"/>
              <a:t>kernels</a:t>
            </a:r>
            <a:r>
              <a:rPr lang="fr-FR" b="1" dirty="0" smtClean="0"/>
              <a:t> </a:t>
            </a:r>
            <a:r>
              <a:rPr lang="fr-FR" sz="1400" i="1" dirty="0" smtClean="0"/>
              <a:t>[</a:t>
            </a:r>
            <a:r>
              <a:rPr lang="fr-FR" sz="1400" i="1" dirty="0" err="1" smtClean="0"/>
              <a:t>Rahimi</a:t>
            </a:r>
            <a:r>
              <a:rPr lang="fr-FR" sz="1400" i="1" dirty="0" smtClean="0"/>
              <a:t> 2007]</a:t>
            </a:r>
            <a:endParaRPr lang="fr-FR" sz="2000" i="1" dirty="0"/>
          </a:p>
        </p:txBody>
      </p:sp>
      <p:pic>
        <p:nvPicPr>
          <p:cNvPr id="66" name="Image 65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6743" y="3756482"/>
            <a:ext cx="3087238" cy="294095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58313" y="3730462"/>
            <a:ext cx="4287616" cy="336175"/>
          </a:xfrm>
          <a:prstGeom prst="rect">
            <a:avLst/>
          </a:prstGeom>
        </p:spPr>
      </p:pic>
      <p:sp>
        <p:nvSpPr>
          <p:cNvPr id="68" name="ZoneTexte 67"/>
          <p:cNvSpPr txBox="1"/>
          <p:nvPr/>
        </p:nvSpPr>
        <p:spPr>
          <a:xfrm>
            <a:off x="247512" y="3712217"/>
            <a:ext cx="6174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Hyp</a:t>
            </a:r>
            <a:r>
              <a:rPr lang="fr-FR" dirty="0" smtClean="0"/>
              <a:t>:</a:t>
            </a:r>
          </a:p>
        </p:txBody>
      </p:sp>
      <p:pic>
        <p:nvPicPr>
          <p:cNvPr id="69" name="Image 6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4228" y="4227463"/>
            <a:ext cx="1625905" cy="310096"/>
          </a:xfrm>
          <a:prstGeom prst="rect">
            <a:avLst/>
          </a:prstGeom>
        </p:spPr>
      </p:pic>
      <p:sp>
        <p:nvSpPr>
          <p:cNvPr id="72" name="ZoneTexte 71"/>
          <p:cNvSpPr txBox="1"/>
          <p:nvPr/>
        </p:nvSpPr>
        <p:spPr>
          <a:xfrm>
            <a:off x="144780" y="4911103"/>
            <a:ext cx="216905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Prop</a:t>
            </a:r>
            <a:r>
              <a:rPr lang="fr-FR" sz="2000" b="1" dirty="0" smtClean="0"/>
              <a:t>.</a:t>
            </a:r>
            <a:r>
              <a:rPr lang="fr-FR" sz="2000" dirty="0" smtClean="0"/>
              <a:t> : If        </a:t>
            </a:r>
            <a:endParaRPr lang="fr-FR" sz="2000" dirty="0"/>
          </a:p>
        </p:txBody>
      </p:sp>
      <p:grpSp>
        <p:nvGrpSpPr>
          <p:cNvPr id="85" name="Groupe 84"/>
          <p:cNvGrpSpPr/>
          <p:nvPr/>
        </p:nvGrpSpPr>
        <p:grpSpPr>
          <a:xfrm>
            <a:off x="7086433" y="5007928"/>
            <a:ext cx="1529109" cy="431268"/>
            <a:chOff x="7529193" y="5851398"/>
            <a:chExt cx="1529109" cy="431268"/>
          </a:xfrm>
        </p:grpSpPr>
        <p:sp>
          <p:nvSpPr>
            <p:cNvPr id="78" name="Rectangle à coins arrondis 77"/>
            <p:cNvSpPr/>
            <p:nvPr/>
          </p:nvSpPr>
          <p:spPr>
            <a:xfrm>
              <a:off x="7529193" y="5851398"/>
              <a:ext cx="1529109" cy="431268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77" name="Image 7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638579" y="5942972"/>
              <a:ext cx="1353143" cy="272762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2073331" y="4928094"/>
            <a:ext cx="2915863" cy="369332"/>
            <a:chOff x="906767" y="5889423"/>
            <a:chExt cx="2915863" cy="369332"/>
          </a:xfrm>
        </p:grpSpPr>
        <p:sp>
          <p:nvSpPr>
            <p:cNvPr id="74" name="ZoneTexte 73"/>
            <p:cNvSpPr txBox="1"/>
            <p:nvPr/>
          </p:nvSpPr>
          <p:spPr>
            <a:xfrm>
              <a:off x="906767" y="5889423"/>
              <a:ext cx="291586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/>
                <a:t>t</a:t>
              </a:r>
              <a:r>
                <a:rPr lang="fr-FR" dirty="0" err="1" smtClean="0"/>
                <a:t>hen</a:t>
              </a:r>
              <a:r>
                <a:rPr lang="fr-FR" dirty="0" smtClean="0"/>
                <a:t>, </a:t>
              </a:r>
              <a:r>
                <a:rPr lang="fr-FR" dirty="0" err="1" smtClean="0"/>
                <a:t>w.h.p</a:t>
              </a:r>
              <a:r>
                <a:rPr lang="fr-FR" dirty="0" smtClean="0"/>
                <a:t>. </a:t>
              </a:r>
              <a:r>
                <a:rPr lang="fr-FR" b="1" dirty="0" smtClean="0">
                  <a:solidFill>
                    <a:srgbClr val="C00000"/>
                  </a:solidFill>
                </a:rPr>
                <a:t>on        and        </a:t>
              </a:r>
              <a:r>
                <a:rPr lang="fr-FR" dirty="0" smtClean="0"/>
                <a:t>, </a:t>
              </a:r>
              <a:endParaRPr lang="fr-FR" dirty="0"/>
            </a:p>
          </p:txBody>
        </p:sp>
        <p:pic>
          <p:nvPicPr>
            <p:cNvPr id="79" name="Image 78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05018" y="6030047"/>
              <a:ext cx="219045" cy="164283"/>
            </a:xfrm>
            <a:prstGeom prst="rect">
              <a:avLst/>
            </a:prstGeom>
          </p:spPr>
        </p:pic>
        <p:pic>
          <p:nvPicPr>
            <p:cNvPr id="81" name="Image 80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2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279395" y="6034430"/>
              <a:ext cx="256452" cy="203108"/>
            </a:xfrm>
            <a:prstGeom prst="rect">
              <a:avLst/>
            </a:prstGeom>
          </p:spPr>
        </p:pic>
      </p:grpSp>
      <p:sp>
        <p:nvSpPr>
          <p:cNvPr id="86" name="ZoneTexte 85"/>
          <p:cNvSpPr txBox="1"/>
          <p:nvPr/>
        </p:nvSpPr>
        <p:spPr>
          <a:xfrm>
            <a:off x="5228249" y="4177817"/>
            <a:ext cx="8143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w.h.p</a:t>
            </a:r>
            <a:r>
              <a:rPr lang="fr-FR" dirty="0" smtClean="0"/>
              <a:t>.: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252874" y="4294954"/>
            <a:ext cx="289726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eg</a:t>
            </a:r>
            <a:r>
              <a:rPr lang="fr-FR" sz="1400" i="1" dirty="0" smtClean="0"/>
              <a:t>. </a:t>
            </a:r>
            <a:r>
              <a:rPr lang="fr-FR" sz="1400" i="1" dirty="0" err="1"/>
              <a:t>a</a:t>
            </a:r>
            <a:r>
              <a:rPr lang="fr-FR" sz="1400" i="1" dirty="0" err="1" smtClean="0"/>
              <a:t>ny</a:t>
            </a:r>
            <a:r>
              <a:rPr lang="fr-FR" sz="1400" i="1" dirty="0" smtClean="0"/>
              <a:t> translation-invariant </a:t>
            </a:r>
            <a:r>
              <a:rPr lang="fr-FR" sz="1400" i="1" dirty="0" err="1" smtClean="0"/>
              <a:t>kernels</a:t>
            </a:r>
            <a:r>
              <a:rPr lang="fr-FR" sz="1400" i="1" dirty="0" smtClean="0"/>
              <a:t>: </a:t>
            </a:r>
            <a:endParaRPr lang="fr-FR" sz="1400" i="1" dirty="0"/>
          </a:p>
        </p:txBody>
      </p:sp>
      <p:pic>
        <p:nvPicPr>
          <p:cNvPr id="8" name="Image 7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42818" y="4301970"/>
            <a:ext cx="1186240" cy="246400"/>
          </a:xfrm>
          <a:prstGeom prst="rect">
            <a:avLst/>
          </a:prstGeom>
        </p:spPr>
      </p:pic>
      <p:sp>
        <p:nvSpPr>
          <p:cNvPr id="4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10/15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1445" y="4987891"/>
            <a:ext cx="691809" cy="245333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650" y="5556651"/>
            <a:ext cx="5569944" cy="461202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6354228" y="5479375"/>
            <a:ext cx="2491701" cy="9079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dirty="0" smtClean="0"/>
              <a:t>If       </a:t>
            </a:r>
            <a:r>
              <a:rPr lang="fr-FR" sz="1400" dirty="0" err="1" smtClean="0"/>
              <a:t>is</a:t>
            </a:r>
            <a:r>
              <a:rPr lang="fr-FR" sz="1400" dirty="0" smtClean="0"/>
              <a:t> « </a:t>
            </a:r>
            <a:r>
              <a:rPr lang="fr-FR" sz="1400" dirty="0" err="1" smtClean="0"/>
              <a:t>structured</a:t>
            </a:r>
            <a:r>
              <a:rPr lang="fr-FR" sz="1400" dirty="0" smtClean="0"/>
              <a:t> », </a:t>
            </a:r>
            <a:r>
              <a:rPr lang="fr-FR" sz="1400" dirty="0" err="1" smtClean="0"/>
              <a:t>can</a:t>
            </a:r>
            <a:r>
              <a:rPr lang="fr-FR" sz="1400" dirty="0" smtClean="0"/>
              <a:t> </a:t>
            </a:r>
            <a:r>
              <a:rPr lang="fr-FR" sz="1400" dirty="0" err="1" smtClean="0"/>
              <a:t>reduce</a:t>
            </a:r>
            <a:r>
              <a:rPr lang="fr-FR" sz="1400" dirty="0" smtClean="0"/>
              <a:t>       </a:t>
            </a:r>
            <a:r>
              <a:rPr lang="fr-FR" sz="1400" dirty="0" err="1" smtClean="0"/>
              <a:t>further</a:t>
            </a:r>
            <a:r>
              <a:rPr lang="fr-FR" sz="1400" dirty="0" smtClean="0"/>
              <a:t> to the « </a:t>
            </a:r>
            <a:r>
              <a:rPr lang="fr-FR" sz="1400" dirty="0" err="1" smtClean="0"/>
              <a:t>intrinsic</a:t>
            </a:r>
            <a:r>
              <a:rPr lang="fr-FR" sz="1400" dirty="0" smtClean="0"/>
              <a:t> dimension »  of       …</a:t>
            </a:r>
          </a:p>
          <a:p>
            <a:r>
              <a:rPr lang="fr-FR" sz="1100" i="1" dirty="0" smtClean="0"/>
              <a:t>[Keriven 2017, 2018]</a:t>
            </a:r>
            <a:endParaRPr lang="fr-FR" sz="1400" i="1" dirty="0"/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23995" y="5584001"/>
            <a:ext cx="138667" cy="111238"/>
          </a:xfrm>
          <a:prstGeom prst="rect">
            <a:avLst/>
          </a:prstGeom>
        </p:spPr>
      </p:pic>
      <p:pic>
        <p:nvPicPr>
          <p:cNvPr id="36" name="Image 35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5387" y="5991379"/>
            <a:ext cx="138667" cy="11123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21047" y="5824760"/>
            <a:ext cx="146133" cy="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009424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4" grpId="0" animBg="1"/>
      <p:bldP spid="82" grpId="0" animBg="1"/>
      <p:bldP spid="70" grpId="0" animBg="1"/>
      <p:bldP spid="65" grpId="0"/>
      <p:bldP spid="68" grpId="0"/>
      <p:bldP spid="72" grpId="0"/>
      <p:bldP spid="86" grpId="0"/>
      <p:bldP spid="6" grpId="0"/>
      <p:bldP spid="7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Rectangle 53"/>
          <p:cNvSpPr/>
          <p:nvPr/>
        </p:nvSpPr>
        <p:spPr>
          <a:xfrm>
            <a:off x="145094" y="3242987"/>
            <a:ext cx="8927344" cy="316296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3" name="Rectangle 52"/>
          <p:cNvSpPr/>
          <p:nvPr/>
        </p:nvSpPr>
        <p:spPr>
          <a:xfrm>
            <a:off x="145094" y="819222"/>
            <a:ext cx="8927344" cy="2342023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4" name="Rectangle 43"/>
          <p:cNvSpPr/>
          <p:nvPr/>
        </p:nvSpPr>
        <p:spPr>
          <a:xfrm>
            <a:off x="7306920" y="3359508"/>
            <a:ext cx="1686644" cy="227894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5" name="Rectangle 44"/>
          <p:cNvSpPr/>
          <p:nvPr/>
        </p:nvSpPr>
        <p:spPr>
          <a:xfrm>
            <a:off x="5622242" y="3359508"/>
            <a:ext cx="1485900" cy="2278949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Complexity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45094" y="819222"/>
            <a:ext cx="5375254" cy="477053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Algorithms</a:t>
            </a:r>
            <a:r>
              <a:rPr lang="fr-FR" sz="2000" dirty="0" smtClean="0"/>
              <a:t>:</a:t>
            </a:r>
          </a:p>
          <a:p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 smtClean="0"/>
              <a:t>Moving</a:t>
            </a:r>
            <a:r>
              <a:rPr lang="fr-FR" dirty="0" smtClean="0"/>
              <a:t> </a:t>
            </a:r>
            <a:r>
              <a:rPr lang="fr-FR" dirty="0" err="1" smtClean="0"/>
              <a:t>Average</a:t>
            </a:r>
            <a:r>
              <a:rPr lang="fr-FR" dirty="0" smtClean="0"/>
              <a:t> (MA)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 smtClean="0"/>
              <a:t>Kernel</a:t>
            </a:r>
            <a:r>
              <a:rPr lang="fr-FR" dirty="0" smtClean="0"/>
              <a:t> Scan-B </a:t>
            </a:r>
            <a:r>
              <a:rPr lang="fr-FR" sz="1400" i="1" dirty="0" smtClean="0"/>
              <a:t>[Li 2015]</a:t>
            </a:r>
          </a:p>
          <a:p>
            <a:r>
              <a:rPr lang="fr-FR" sz="1400" i="1" dirty="0" smtClean="0"/>
              <a:t>       (MA </a:t>
            </a:r>
            <a:r>
              <a:rPr lang="fr-FR" sz="1400" i="1" dirty="0" err="1" smtClean="0"/>
              <a:t>with</a:t>
            </a:r>
            <a:r>
              <a:rPr lang="fr-FR" sz="1400" i="1" dirty="0" smtClean="0"/>
              <a:t> explicit MMD and </a:t>
            </a:r>
            <a:r>
              <a:rPr lang="fr-FR" sz="1400" i="1" dirty="0" err="1" smtClean="0"/>
              <a:t>several</a:t>
            </a:r>
            <a:r>
              <a:rPr lang="fr-FR" sz="1400" i="1" dirty="0" smtClean="0"/>
              <a:t> </a:t>
            </a:r>
            <a:r>
              <a:rPr lang="fr-FR" sz="1400" i="1" dirty="0" err="1" smtClean="0"/>
              <a:t>windows</a:t>
            </a:r>
            <a:r>
              <a:rPr lang="fr-FR" sz="1400" i="1" dirty="0" smtClean="0"/>
              <a:t>)</a:t>
            </a:r>
          </a:p>
          <a:p>
            <a:endParaRPr lang="fr-FR" i="1" dirty="0"/>
          </a:p>
          <a:p>
            <a:pPr marL="285750" indent="-285750">
              <a:buFontTx/>
              <a:buChar char="-"/>
            </a:pPr>
            <a:r>
              <a:rPr lang="fr-FR" dirty="0" smtClean="0"/>
              <a:t>NEWMA</a:t>
            </a:r>
          </a:p>
          <a:p>
            <a:endParaRPr lang="fr-FR" sz="2000" dirty="0" smtClean="0"/>
          </a:p>
          <a:p>
            <a:r>
              <a:rPr lang="fr-FR" sz="2000" b="1" dirty="0" err="1" smtClean="0"/>
              <a:t>Random</a:t>
            </a:r>
            <a:r>
              <a:rPr lang="fr-FR" sz="2000" b="1" dirty="0" smtClean="0"/>
              <a:t> </a:t>
            </a:r>
            <a:r>
              <a:rPr lang="fr-FR" sz="2000" b="1" dirty="0" err="1" smtClean="0"/>
              <a:t>features</a:t>
            </a:r>
            <a:r>
              <a:rPr lang="fr-FR" sz="2000" dirty="0" smtClean="0"/>
              <a:t>:</a:t>
            </a:r>
          </a:p>
          <a:p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err="1" smtClean="0"/>
              <a:t>Classical</a:t>
            </a:r>
            <a:r>
              <a:rPr lang="fr-FR" dirty="0" smtClean="0"/>
              <a:t> </a:t>
            </a:r>
            <a:r>
              <a:rPr lang="fr-FR" dirty="0" err="1" smtClean="0"/>
              <a:t>Random</a:t>
            </a:r>
            <a:r>
              <a:rPr lang="fr-FR" dirty="0" smtClean="0"/>
              <a:t> Fourier </a:t>
            </a:r>
            <a:r>
              <a:rPr lang="fr-FR" dirty="0" err="1" smtClean="0"/>
              <a:t>Features</a:t>
            </a:r>
            <a:r>
              <a:rPr lang="fr-FR" dirty="0" smtClean="0"/>
              <a:t> (RF)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smtClean="0"/>
              <a:t>« </a:t>
            </a:r>
            <a:r>
              <a:rPr lang="fr-FR" dirty="0" err="1" smtClean="0"/>
              <a:t>FastFood</a:t>
            </a:r>
            <a:r>
              <a:rPr lang="fr-FR" dirty="0" smtClean="0"/>
              <a:t> »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Features</a:t>
            </a:r>
            <a:r>
              <a:rPr lang="fr-FR" dirty="0" smtClean="0"/>
              <a:t> </a:t>
            </a:r>
            <a:r>
              <a:rPr lang="fr-FR" sz="1400" i="1" dirty="0"/>
              <a:t>[Le 2013]</a:t>
            </a:r>
            <a:r>
              <a:rPr lang="fr-FR" dirty="0" smtClean="0"/>
              <a:t> (FF)</a:t>
            </a:r>
          </a:p>
          <a:p>
            <a:pPr marL="285750" indent="-285750">
              <a:buFontTx/>
              <a:buChar char="-"/>
            </a:pPr>
            <a:endParaRPr lang="fr-FR" dirty="0"/>
          </a:p>
          <a:p>
            <a:pPr marL="285750" indent="-285750">
              <a:buFontTx/>
              <a:buChar char="-"/>
            </a:pPr>
            <a:r>
              <a:rPr lang="fr-FR" dirty="0" err="1" smtClean="0">
                <a:solidFill>
                  <a:srgbClr val="C00000"/>
                </a:solidFill>
              </a:rPr>
              <a:t>LightOn’s</a:t>
            </a:r>
            <a:r>
              <a:rPr lang="fr-FR" dirty="0" smtClean="0">
                <a:solidFill>
                  <a:srgbClr val="C00000"/>
                </a:solidFill>
              </a:rPr>
              <a:t> </a:t>
            </a:r>
            <a:r>
              <a:rPr lang="fr-FR" b="1" dirty="0" smtClean="0">
                <a:solidFill>
                  <a:srgbClr val="C00000"/>
                </a:solidFill>
              </a:rPr>
              <a:t>Optical </a:t>
            </a:r>
            <a:r>
              <a:rPr lang="fr-FR" b="1" dirty="0" err="1" smtClean="0">
                <a:solidFill>
                  <a:srgbClr val="C00000"/>
                </a:solidFill>
              </a:rPr>
              <a:t>Random</a:t>
            </a:r>
            <a:r>
              <a:rPr lang="fr-FR" b="1" dirty="0" smtClean="0">
                <a:solidFill>
                  <a:srgbClr val="C00000"/>
                </a:solidFill>
              </a:rPr>
              <a:t> </a:t>
            </a:r>
            <a:r>
              <a:rPr lang="fr-FR" b="1" dirty="0" err="1" smtClean="0">
                <a:solidFill>
                  <a:srgbClr val="C00000"/>
                </a:solidFill>
              </a:rPr>
              <a:t>Features</a:t>
            </a:r>
            <a:r>
              <a:rPr lang="fr-FR" b="1" dirty="0" smtClean="0"/>
              <a:t> </a:t>
            </a:r>
            <a:r>
              <a:rPr lang="fr-FR" sz="1400" i="1" dirty="0" smtClean="0"/>
              <a:t>[</a:t>
            </a:r>
            <a:r>
              <a:rPr lang="fr-FR" sz="1400" i="1" dirty="0" err="1" smtClean="0"/>
              <a:t>Saade</a:t>
            </a:r>
            <a:r>
              <a:rPr lang="fr-FR" sz="1400" i="1" dirty="0" smtClean="0"/>
              <a:t> 2016] </a:t>
            </a:r>
            <a:r>
              <a:rPr lang="fr-FR" dirty="0" smtClean="0"/>
              <a:t>(OPU)</a:t>
            </a:r>
            <a:endParaRPr lang="fr-FR" i="1" dirty="0" smtClean="0"/>
          </a:p>
          <a:p>
            <a:r>
              <a:rPr lang="fr-FR" sz="1400" i="1" dirty="0" smtClean="0"/>
              <a:t>	</a:t>
            </a:r>
            <a:endParaRPr lang="fr-FR" sz="1400" i="1" dirty="0"/>
          </a:p>
        </p:txBody>
      </p:sp>
      <p:sp>
        <p:nvSpPr>
          <p:cNvPr id="6" name="Rectangle 5"/>
          <p:cNvSpPr/>
          <p:nvPr/>
        </p:nvSpPr>
        <p:spPr>
          <a:xfrm>
            <a:off x="7195625" y="877293"/>
            <a:ext cx="1797939" cy="22208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7" name="Rectangle 6"/>
          <p:cNvSpPr/>
          <p:nvPr/>
        </p:nvSpPr>
        <p:spPr>
          <a:xfrm>
            <a:off x="5142199" y="877293"/>
            <a:ext cx="1797939" cy="2220880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8" name="ZoneTexte 7"/>
          <p:cNvSpPr txBox="1"/>
          <p:nvPr/>
        </p:nvSpPr>
        <p:spPr>
          <a:xfrm>
            <a:off x="5142199" y="940904"/>
            <a:ext cx="179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Time (1 </a:t>
            </a:r>
            <a:r>
              <a:rPr lang="fr-FR" b="1" dirty="0" err="1" smtClean="0"/>
              <a:t>iter</a:t>
            </a:r>
            <a:r>
              <a:rPr lang="fr-FR" b="1" dirty="0" smtClean="0"/>
              <a:t>.)</a:t>
            </a:r>
            <a:endParaRPr lang="fr-FR" b="1" dirty="0"/>
          </a:p>
        </p:txBody>
      </p:sp>
      <p:sp>
        <p:nvSpPr>
          <p:cNvPr id="10" name="ZoneTexte 9"/>
          <p:cNvSpPr txBox="1"/>
          <p:nvPr/>
        </p:nvSpPr>
        <p:spPr>
          <a:xfrm>
            <a:off x="7195625" y="940904"/>
            <a:ext cx="17979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Memory</a:t>
            </a:r>
            <a:endParaRPr lang="fr-FR" b="1" dirty="0"/>
          </a:p>
        </p:txBody>
      </p:sp>
      <p:pic>
        <p:nvPicPr>
          <p:cNvPr id="13" name="Imag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96616" y="1507960"/>
            <a:ext cx="1248169" cy="252931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9050" y="1539143"/>
            <a:ext cx="1608507" cy="211539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06904" y="3941747"/>
            <a:ext cx="721741" cy="25293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26458" y="3943249"/>
            <a:ext cx="721741" cy="252931"/>
          </a:xfrm>
          <a:prstGeom prst="rect">
            <a:avLst/>
          </a:prstGeom>
        </p:spPr>
      </p:pic>
      <p:pic>
        <p:nvPicPr>
          <p:cNvPr id="26" name="Image 25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87798" y="4516587"/>
            <a:ext cx="1134460" cy="254442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64477" y="4518098"/>
            <a:ext cx="591692" cy="254442"/>
          </a:xfrm>
          <a:prstGeom prst="rect">
            <a:avLst/>
          </a:prstGeom>
        </p:spPr>
      </p:pic>
      <p:pic>
        <p:nvPicPr>
          <p:cNvPr id="29" name="Image 28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20917" y="5069422"/>
            <a:ext cx="493714" cy="251429"/>
          </a:xfrm>
          <a:prstGeom prst="rect">
            <a:avLst/>
          </a:prstGeom>
        </p:spPr>
      </p:pic>
      <p:pic>
        <p:nvPicPr>
          <p:cNvPr id="30" name="Image 29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02577" y="5069422"/>
            <a:ext cx="493714" cy="251429"/>
          </a:xfrm>
          <a:prstGeom prst="rect">
            <a:avLst/>
          </a:prstGeom>
        </p:spPr>
      </p:pic>
      <p:pic>
        <p:nvPicPr>
          <p:cNvPr id="32" name="Image 31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51911" y="5268372"/>
            <a:ext cx="1644629" cy="1115268"/>
          </a:xfrm>
          <a:prstGeom prst="rect">
            <a:avLst/>
          </a:prstGeom>
        </p:spPr>
      </p:pic>
      <p:pic>
        <p:nvPicPr>
          <p:cNvPr id="25" name="Image 24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173" y="918463"/>
            <a:ext cx="1824423" cy="1368316"/>
          </a:xfrm>
          <a:prstGeom prst="rect">
            <a:avLst/>
          </a:prstGeom>
        </p:spPr>
      </p:pic>
      <p:sp>
        <p:nvSpPr>
          <p:cNvPr id="35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11/15</a:t>
            </a:r>
            <a:endParaRPr lang="fr-FR" dirty="0"/>
          </a:p>
        </p:txBody>
      </p:sp>
      <p:pic>
        <p:nvPicPr>
          <p:cNvPr id="52" name="Image 51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65371" y="2141410"/>
            <a:ext cx="893041" cy="254442"/>
          </a:xfrm>
          <a:prstGeom prst="rect">
            <a:avLst/>
          </a:prstGeom>
        </p:spPr>
      </p:pic>
      <p:pic>
        <p:nvPicPr>
          <p:cNvPr id="41" name="Image 40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80476" y="2774211"/>
            <a:ext cx="1248169" cy="252931"/>
          </a:xfrm>
          <a:prstGeom prst="rect">
            <a:avLst/>
          </a:prstGeom>
        </p:spPr>
      </p:pic>
      <p:pic>
        <p:nvPicPr>
          <p:cNvPr id="42" name="Image 41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4114" y="2774211"/>
            <a:ext cx="1312256" cy="252931"/>
          </a:xfrm>
          <a:prstGeom prst="rect">
            <a:avLst/>
          </a:prstGeom>
        </p:spPr>
      </p:pic>
      <p:sp>
        <p:nvSpPr>
          <p:cNvPr id="46" name="ZoneTexte 45"/>
          <p:cNvSpPr txBox="1"/>
          <p:nvPr/>
        </p:nvSpPr>
        <p:spPr>
          <a:xfrm>
            <a:off x="5622242" y="3367539"/>
            <a:ext cx="14859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Time (     )</a:t>
            </a:r>
            <a:endParaRPr lang="fr-FR" b="1" dirty="0"/>
          </a:p>
        </p:txBody>
      </p:sp>
      <p:sp>
        <p:nvSpPr>
          <p:cNvPr id="47" name="ZoneTexte 46"/>
          <p:cNvSpPr txBox="1"/>
          <p:nvPr/>
        </p:nvSpPr>
        <p:spPr>
          <a:xfrm>
            <a:off x="7306920" y="3367597"/>
            <a:ext cx="16866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Memory (       )</a:t>
            </a:r>
            <a:endParaRPr lang="fr-FR" b="1" dirty="0"/>
          </a:p>
        </p:txBody>
      </p:sp>
      <p:pic>
        <p:nvPicPr>
          <p:cNvPr id="48" name="Image 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95660" y="3481795"/>
            <a:ext cx="255585" cy="178285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7886" y="3474534"/>
            <a:ext cx="311925" cy="173681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94647" y="2140330"/>
            <a:ext cx="893041" cy="2544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832897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  <p:bldP spid="44" grpId="0" animBg="1"/>
      <p:bldP spid="45" grpId="0" animBg="1"/>
      <p:bldP spid="6" grpId="0" animBg="1"/>
      <p:bldP spid="7" grpId="0" animBg="1"/>
      <p:bldP spid="8" grpId="0"/>
      <p:bldP spid="10" grpId="0"/>
      <p:bldP spid="46" grpId="0"/>
      <p:bldP spid="47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099" y="1334400"/>
            <a:ext cx="61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The NEWMA </a:t>
            </a:r>
            <a:r>
              <a:rPr lang="fr-FR" sz="2800" dirty="0" err="1" smtClean="0"/>
              <a:t>algorithm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358011" y="205744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Description</a:t>
            </a:r>
            <a:endParaRPr lang="fr-FR" sz="2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4089681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4369018"/>
            <a:ext cx="200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Experiments</a:t>
            </a:r>
            <a:endParaRPr lang="fr-FR" sz="2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177621"/>
            <a:ext cx="1081894" cy="108189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9099" y="5456958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58009" y="2841895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Choice</a:t>
            </a:r>
            <a:r>
              <a:rPr lang="fr-FR" sz="2400" dirty="0" smtClean="0"/>
              <a:t> of        :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endParaRPr lang="fr-FR" sz="2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358011" y="359451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Setting the </a:t>
            </a:r>
            <a:r>
              <a:rPr lang="fr-FR" sz="2400" dirty="0" err="1" smtClean="0"/>
              <a:t>threshold</a:t>
            </a:r>
            <a:endParaRPr lang="fr-FR" sz="24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8" y="1893509"/>
            <a:ext cx="812843" cy="81284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6" y="2643757"/>
            <a:ext cx="812843" cy="8128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7" y="3386907"/>
            <a:ext cx="812843" cy="8128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37" y="2945560"/>
            <a:ext cx="247642" cy="2543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61" y="3761524"/>
            <a:ext cx="180712" cy="1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66660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192158" y="1302080"/>
            <a:ext cx="8865104" cy="2256936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Classical</a:t>
            </a:r>
            <a:r>
              <a:rPr lang="fr-FR" dirty="0" smtClean="0"/>
              <a:t> </a:t>
            </a:r>
            <a:r>
              <a:rPr lang="fr-FR" dirty="0" err="1" smtClean="0"/>
              <a:t>strategy</a:t>
            </a:r>
            <a:r>
              <a:rPr lang="fr-FR" dirty="0" smtClean="0"/>
              <a:t>: </a:t>
            </a:r>
            <a:r>
              <a:rPr lang="fr-FR" dirty="0" err="1" smtClean="0"/>
              <a:t>under</a:t>
            </a:r>
            <a:r>
              <a:rPr lang="fr-FR" dirty="0" smtClean="0"/>
              <a:t> the </a:t>
            </a:r>
            <a:r>
              <a:rPr lang="fr-FR" dirty="0" err="1" smtClean="0"/>
              <a:t>null</a:t>
            </a:r>
            <a:endParaRPr lang="fr-FR" dirty="0"/>
          </a:p>
        </p:txBody>
      </p:sp>
      <p:sp>
        <p:nvSpPr>
          <p:cNvPr id="11" name="ZoneTexte 10"/>
          <p:cNvSpPr txBox="1"/>
          <p:nvPr/>
        </p:nvSpPr>
        <p:spPr>
          <a:xfrm>
            <a:off x="192158" y="1311832"/>
            <a:ext cx="8865104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Strategy</a:t>
            </a:r>
            <a:r>
              <a:rPr lang="fr-FR" sz="2000" b="1" dirty="0" smtClean="0"/>
              <a:t> 1: </a:t>
            </a:r>
            <a:r>
              <a:rPr lang="fr-FR" sz="2000" dirty="0" err="1" smtClean="0"/>
              <a:t>choose</a:t>
            </a:r>
            <a:r>
              <a:rPr lang="fr-FR" sz="2000" dirty="0" smtClean="0"/>
              <a:t>       at a certain quantile of </a:t>
            </a:r>
          </a:p>
          <a:p>
            <a:r>
              <a:rPr lang="fr-FR" b="1" dirty="0" err="1" smtClean="0"/>
              <a:t>Thm</a:t>
            </a:r>
            <a:r>
              <a:rPr lang="fr-FR" b="1" dirty="0" smtClean="0"/>
              <a:t>.</a:t>
            </a:r>
            <a:r>
              <a:rPr lang="fr-FR" dirty="0" smtClean="0"/>
              <a:t> : assume                                  , </a:t>
            </a:r>
            <a:r>
              <a:rPr lang="fr-FR" dirty="0" err="1" smtClean="0"/>
              <a:t>take</a:t>
            </a:r>
            <a:endParaRPr lang="fr-FR" dirty="0" smtClean="0"/>
          </a:p>
        </p:txBody>
      </p:sp>
      <p:sp>
        <p:nvSpPr>
          <p:cNvPr id="12" name="ZoneTexte 11"/>
          <p:cNvSpPr txBox="1"/>
          <p:nvPr/>
        </p:nvSpPr>
        <p:spPr>
          <a:xfrm>
            <a:off x="192158" y="831371"/>
            <a:ext cx="8865104" cy="408623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i="1" dirty="0" err="1" smtClean="0"/>
              <a:t>Null</a:t>
            </a:r>
            <a:r>
              <a:rPr lang="fr-FR" i="1" dirty="0" smtClean="0"/>
              <a:t> </a:t>
            </a:r>
            <a:r>
              <a:rPr lang="fr-FR" i="1" dirty="0" err="1" smtClean="0"/>
              <a:t>hyp</a:t>
            </a:r>
            <a:r>
              <a:rPr lang="fr-FR" i="1" dirty="0" smtClean="0"/>
              <a:t>.: Assume all </a:t>
            </a:r>
            <a:r>
              <a:rPr lang="fr-FR" i="1" dirty="0" err="1" smtClean="0"/>
              <a:t>samples</a:t>
            </a:r>
            <a:r>
              <a:rPr lang="fr-FR" i="1" dirty="0" smtClean="0"/>
              <a:t> are </a:t>
            </a:r>
            <a:r>
              <a:rPr lang="fr-FR" i="1" dirty="0" err="1" smtClean="0"/>
              <a:t>drawn</a:t>
            </a:r>
            <a:r>
              <a:rPr lang="fr-FR" i="1" dirty="0" smtClean="0"/>
              <a:t> </a:t>
            </a:r>
            <a:r>
              <a:rPr lang="fr-FR" i="1" dirty="0" err="1" smtClean="0"/>
              <a:t>according</a:t>
            </a:r>
            <a:r>
              <a:rPr lang="fr-FR" i="1" dirty="0" smtClean="0"/>
              <a:t> to </a:t>
            </a:r>
            <a:endParaRPr lang="fr-FR" i="1" dirty="0"/>
          </a:p>
        </p:txBody>
      </p:sp>
      <p:pic>
        <p:nvPicPr>
          <p:cNvPr id="13" name="Image 1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48292" y="988141"/>
            <a:ext cx="151008" cy="121138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4098" y="1804789"/>
            <a:ext cx="1468698" cy="209614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06271" y="1753609"/>
            <a:ext cx="1061492" cy="279512"/>
          </a:xfrm>
          <a:prstGeom prst="rect">
            <a:avLst/>
          </a:prstGeom>
        </p:spPr>
      </p:pic>
      <p:pic>
        <p:nvPicPr>
          <p:cNvPr id="37" name="Image 36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5458" y="1707191"/>
            <a:ext cx="1545218" cy="227942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248153" y="2106290"/>
            <a:ext cx="3760123" cy="618756"/>
            <a:chOff x="248153" y="2201703"/>
            <a:chExt cx="3760123" cy="618756"/>
          </a:xfrm>
        </p:grpSpPr>
        <p:sp>
          <p:nvSpPr>
            <p:cNvPr id="47" name="Rectangle à coins arrondis 46"/>
            <p:cNvSpPr/>
            <p:nvPr/>
          </p:nvSpPr>
          <p:spPr>
            <a:xfrm>
              <a:off x="248153" y="2201703"/>
              <a:ext cx="3760123" cy="618756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8" name="Image 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4048" y="2314310"/>
              <a:ext cx="3601310" cy="417271"/>
            </a:xfrm>
            <a:prstGeom prst="rect">
              <a:avLst/>
            </a:prstGeom>
          </p:spPr>
        </p:pic>
      </p:grpSp>
      <p:pic>
        <p:nvPicPr>
          <p:cNvPr id="49" name="Image 4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412" y="2865030"/>
            <a:ext cx="1121963" cy="246145"/>
          </a:xfrm>
          <a:prstGeom prst="rect">
            <a:avLst/>
          </a:prstGeom>
        </p:spPr>
      </p:pic>
      <p:pic>
        <p:nvPicPr>
          <p:cNvPr id="59" name="Image 58"/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7135" y="2088538"/>
            <a:ext cx="1442093" cy="1045882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73623" y="2085104"/>
            <a:ext cx="1442093" cy="1045882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40647" y="2085104"/>
            <a:ext cx="1442093" cy="1045882"/>
          </a:xfrm>
          <a:prstGeom prst="rect">
            <a:avLst/>
          </a:prstGeom>
        </p:spPr>
      </p:pic>
      <p:pic>
        <p:nvPicPr>
          <p:cNvPr id="62" name="Image 6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0616" y="3204120"/>
            <a:ext cx="529758" cy="123853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39708" y="3204137"/>
            <a:ext cx="622493" cy="124185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09615" y="3197310"/>
            <a:ext cx="617279" cy="124185"/>
          </a:xfrm>
          <a:prstGeom prst="rect">
            <a:avLst/>
          </a:prstGeom>
        </p:spPr>
      </p:pic>
      <p:sp>
        <p:nvSpPr>
          <p:cNvPr id="4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7</a:t>
            </a:r>
            <a:r>
              <a:rPr lang="fr-FR" dirty="0" smtClean="0"/>
              <a:t>/15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655" y="3216145"/>
            <a:ext cx="184381" cy="227048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557801" y="3171637"/>
            <a:ext cx="392966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err="1" smtClean="0"/>
              <a:t>Eigenvalues</a:t>
            </a:r>
            <a:r>
              <a:rPr lang="fr-FR" sz="1400" dirty="0" smtClean="0"/>
              <a:t> of </a:t>
            </a:r>
            <a:r>
              <a:rPr lang="fr-FR" sz="1400" dirty="0" err="1" smtClean="0"/>
              <a:t>some</a:t>
            </a:r>
            <a:r>
              <a:rPr lang="fr-FR" sz="1400" dirty="0" smtClean="0"/>
              <a:t> </a:t>
            </a:r>
            <a:r>
              <a:rPr lang="fr-FR" sz="1400" dirty="0" err="1" smtClean="0"/>
              <a:t>operator</a:t>
            </a:r>
            <a:r>
              <a:rPr lang="fr-FR" sz="1400" dirty="0" smtClean="0"/>
              <a:t> (</a:t>
            </a:r>
            <a:r>
              <a:rPr lang="fr-FR" sz="1400" b="1" dirty="0" err="1" smtClean="0">
                <a:solidFill>
                  <a:srgbClr val="C00000"/>
                </a:solidFill>
              </a:rPr>
              <a:t>from</a:t>
            </a:r>
            <a:r>
              <a:rPr lang="fr-FR" sz="1400" b="1" dirty="0" smtClean="0">
                <a:solidFill>
                  <a:srgbClr val="C00000"/>
                </a:solidFill>
              </a:rPr>
              <a:t> training data?</a:t>
            </a:r>
            <a:r>
              <a:rPr lang="fr-FR" sz="1400" dirty="0" smtClean="0"/>
              <a:t>)</a:t>
            </a:r>
            <a:endParaRPr lang="fr-FR" sz="1400" dirty="0"/>
          </a:p>
        </p:txBody>
      </p:sp>
      <p:pic>
        <p:nvPicPr>
          <p:cNvPr id="19" name="Image 18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48845" y="1450401"/>
            <a:ext cx="164284" cy="148058"/>
          </a:xfrm>
          <a:prstGeom prst="rect">
            <a:avLst/>
          </a:prstGeom>
        </p:spPr>
      </p:pic>
      <p:sp>
        <p:nvSpPr>
          <p:cNvPr id="46" name="Rectangle 45"/>
          <p:cNvSpPr/>
          <p:nvPr/>
        </p:nvSpPr>
        <p:spPr>
          <a:xfrm>
            <a:off x="185845" y="3697584"/>
            <a:ext cx="8865104" cy="2746935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48" name="ZoneTexte 47"/>
          <p:cNvSpPr txBox="1"/>
          <p:nvPr/>
        </p:nvSpPr>
        <p:spPr>
          <a:xfrm>
            <a:off x="185845" y="3707337"/>
            <a:ext cx="8865104" cy="123110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000" b="1" dirty="0" err="1" smtClean="0"/>
              <a:t>Strategy</a:t>
            </a:r>
            <a:r>
              <a:rPr lang="fr-FR" sz="2000" b="1" dirty="0" smtClean="0"/>
              <a:t> 2: </a:t>
            </a:r>
            <a:r>
              <a:rPr lang="fr-FR" sz="2000" dirty="0" err="1" smtClean="0"/>
              <a:t>adjust</a:t>
            </a:r>
            <a:r>
              <a:rPr lang="fr-FR" sz="2000" dirty="0" smtClean="0"/>
              <a:t> </a:t>
            </a:r>
            <a:r>
              <a:rPr lang="fr-FR" sz="2000" dirty="0" err="1" smtClean="0"/>
              <a:t>desired</a:t>
            </a:r>
            <a:r>
              <a:rPr lang="fr-FR" sz="2000" dirty="0" smtClean="0"/>
              <a:t> </a:t>
            </a:r>
            <a:r>
              <a:rPr lang="fr-FR" sz="2000" dirty="0" err="1" smtClean="0"/>
              <a:t>Average</a:t>
            </a:r>
            <a:r>
              <a:rPr lang="fr-FR" sz="2000" dirty="0" smtClean="0"/>
              <a:t> </a:t>
            </a:r>
            <a:r>
              <a:rPr lang="fr-FR" sz="2000" dirty="0" err="1" smtClean="0"/>
              <a:t>Run</a:t>
            </a:r>
            <a:r>
              <a:rPr lang="fr-FR" sz="2000" dirty="0" smtClean="0"/>
              <a:t> </a:t>
            </a:r>
            <a:r>
              <a:rPr lang="fr-FR" sz="2000" dirty="0" err="1" smtClean="0"/>
              <a:t>Length</a:t>
            </a:r>
            <a:endParaRPr lang="fr-FR" sz="2000" dirty="0" smtClean="0"/>
          </a:p>
          <a:p>
            <a:endParaRPr lang="fr-FR" b="1" dirty="0" smtClean="0"/>
          </a:p>
          <a:p>
            <a:r>
              <a:rPr lang="fr-FR" b="1" dirty="0" err="1" smtClean="0"/>
              <a:t>Thm</a:t>
            </a:r>
            <a:r>
              <a:rPr lang="fr-FR" dirty="0" smtClean="0"/>
              <a:t>: </a:t>
            </a:r>
            <a:r>
              <a:rPr lang="fr-FR" dirty="0" err="1" smtClean="0"/>
              <a:t>it</a:t>
            </a:r>
            <a:r>
              <a:rPr lang="fr-FR" dirty="0" smtClean="0"/>
              <a:t> </a:t>
            </a:r>
            <a:r>
              <a:rPr lang="fr-FR" dirty="0" err="1" smtClean="0"/>
              <a:t>is</a:t>
            </a:r>
            <a:r>
              <a:rPr lang="fr-FR" dirty="0" smtClean="0"/>
              <a:t> possible to </a:t>
            </a:r>
            <a:r>
              <a:rPr lang="fr-FR" dirty="0" err="1" smtClean="0"/>
              <a:t>adapt</a:t>
            </a:r>
            <a:r>
              <a:rPr lang="fr-FR" dirty="0" smtClean="0"/>
              <a:t> the Markov </a:t>
            </a:r>
            <a:r>
              <a:rPr lang="fr-FR" dirty="0" err="1" smtClean="0"/>
              <a:t>chain-based</a:t>
            </a:r>
            <a:r>
              <a:rPr lang="fr-FR" dirty="0" smtClean="0"/>
              <a:t> </a:t>
            </a:r>
            <a:r>
              <a:rPr lang="fr-FR" dirty="0" err="1" smtClean="0"/>
              <a:t>strategy</a:t>
            </a:r>
            <a:r>
              <a:rPr lang="fr-FR" dirty="0" smtClean="0"/>
              <a:t> of </a:t>
            </a:r>
            <a:r>
              <a:rPr lang="fr-FR" sz="1600" i="1" dirty="0" smtClean="0"/>
              <a:t>[Fu2002]</a:t>
            </a:r>
            <a:r>
              <a:rPr lang="fr-FR" dirty="0" smtClean="0"/>
              <a:t>, </a:t>
            </a:r>
            <a:r>
              <a:rPr lang="fr-FR" dirty="0" err="1" smtClean="0"/>
              <a:t>initially</a:t>
            </a:r>
            <a:r>
              <a:rPr lang="fr-FR" sz="1600" i="1" dirty="0" smtClean="0"/>
              <a:t> </a:t>
            </a:r>
            <a:r>
              <a:rPr lang="fr-FR" dirty="0" smtClean="0"/>
              <a:t>for EWMA, to </a:t>
            </a:r>
            <a:r>
              <a:rPr lang="fr-FR" dirty="0" err="1" smtClean="0"/>
              <a:t>compute</a:t>
            </a:r>
            <a:r>
              <a:rPr lang="fr-FR" dirty="0" smtClean="0"/>
              <a:t> the </a:t>
            </a:r>
            <a:r>
              <a:rPr lang="fr-FR" dirty="0" err="1" smtClean="0"/>
              <a:t>theoretical</a:t>
            </a:r>
            <a:r>
              <a:rPr lang="fr-FR" dirty="0" smtClean="0"/>
              <a:t> ARL (</a:t>
            </a:r>
            <a:r>
              <a:rPr lang="fr-FR" b="1" dirty="0" smtClean="0"/>
              <a:t>no </a:t>
            </a:r>
            <a:r>
              <a:rPr lang="fr-FR" b="1" dirty="0" err="1" smtClean="0"/>
              <a:t>closed-form</a:t>
            </a:r>
            <a:r>
              <a:rPr lang="fr-FR" b="1" dirty="0" smtClean="0"/>
              <a:t> !</a:t>
            </a:r>
            <a:r>
              <a:rPr lang="fr-FR" dirty="0" smtClean="0"/>
              <a:t>)</a:t>
            </a:r>
            <a:endParaRPr lang="fr-FR" sz="1600" i="1" dirty="0" smtClean="0"/>
          </a:p>
        </p:txBody>
      </p:sp>
      <p:pic>
        <p:nvPicPr>
          <p:cNvPr id="50" name="Image 49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8447" y="3834102"/>
            <a:ext cx="3313251" cy="247258"/>
          </a:xfrm>
          <a:prstGeom prst="rect">
            <a:avLst/>
          </a:prstGeom>
        </p:spPr>
      </p:pic>
      <p:pic>
        <p:nvPicPr>
          <p:cNvPr id="51" name="Image 50"/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9514" y="4888208"/>
            <a:ext cx="2225759" cy="1518738"/>
          </a:xfrm>
          <a:prstGeom prst="rect">
            <a:avLst/>
          </a:prstGeom>
        </p:spPr>
      </p:pic>
      <p:sp>
        <p:nvSpPr>
          <p:cNvPr id="52" name="ZoneTexte 51"/>
          <p:cNvSpPr txBox="1"/>
          <p:nvPr/>
        </p:nvSpPr>
        <p:spPr>
          <a:xfrm>
            <a:off x="2777539" y="4948196"/>
            <a:ext cx="3435257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i="1" dirty="0" err="1" smtClean="0"/>
              <a:t>Useful</a:t>
            </a:r>
            <a:r>
              <a:rPr lang="fr-FR" sz="1600" i="1" dirty="0" smtClean="0"/>
              <a:t> insight, but </a:t>
            </a:r>
            <a:r>
              <a:rPr lang="fr-FR" sz="1600" i="1" dirty="0" err="1" smtClean="0"/>
              <a:t>limited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usability</a:t>
            </a:r>
            <a:r>
              <a:rPr lang="fr-FR" sz="1600" i="1" dirty="0" smtClean="0"/>
              <a:t> in practice… (</a:t>
            </a:r>
            <a:r>
              <a:rPr lang="fr-FR" sz="1600" i="1" dirty="0" err="1" smtClean="0"/>
              <a:t>beyond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toy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examples</a:t>
            </a:r>
            <a:r>
              <a:rPr lang="fr-FR" sz="1600" i="1" dirty="0" smtClean="0"/>
              <a:t>)</a:t>
            </a:r>
            <a:endParaRPr lang="fr-FR" sz="1600" i="1" dirty="0"/>
          </a:p>
        </p:txBody>
      </p:sp>
      <p:sp>
        <p:nvSpPr>
          <p:cNvPr id="53" name="ZoneTexte 52"/>
          <p:cNvSpPr txBox="1"/>
          <p:nvPr/>
        </p:nvSpPr>
        <p:spPr>
          <a:xfrm>
            <a:off x="2777539" y="5660679"/>
            <a:ext cx="3435257" cy="584775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i="1" dirty="0" err="1" smtClean="0"/>
              <a:t>Given</a:t>
            </a:r>
            <a:r>
              <a:rPr lang="fr-FR" sz="1600" i="1" dirty="0" smtClean="0"/>
              <a:t> </a:t>
            </a:r>
            <a:r>
              <a:rPr lang="fr-FR" sz="1600" b="1" i="1" dirty="0" smtClean="0"/>
              <a:t>training data, </a:t>
            </a:r>
            <a:r>
              <a:rPr lang="fr-FR" sz="1600" i="1" dirty="0" smtClean="0"/>
              <a:t>possible to </a:t>
            </a:r>
            <a:r>
              <a:rPr lang="fr-FR" sz="1600" i="1" dirty="0" err="1" smtClean="0"/>
              <a:t>simulate</a:t>
            </a:r>
            <a:r>
              <a:rPr lang="fr-FR" sz="1600" i="1" dirty="0" smtClean="0"/>
              <a:t> ARL</a:t>
            </a:r>
            <a:endParaRPr lang="fr-FR" sz="1600" b="1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6506271" y="4888208"/>
            <a:ext cx="2285427" cy="1021556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smtClean="0"/>
              <a:t>Q: In the case of multiple changes / no training data ? 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4755" y="1396913"/>
            <a:ext cx="827013" cy="2313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08098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/>
      <p:bldP spid="5" grpId="0"/>
      <p:bldP spid="46" grpId="0" animBg="1"/>
      <p:bldP spid="48" grpId="0"/>
      <p:bldP spid="52" grpId="0" animBg="1"/>
      <p:bldP spid="53" grpId="0" animBg="1"/>
      <p:bldP spid="21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Online estimation of </a:t>
            </a:r>
            <a:r>
              <a:rPr lang="fr-FR" dirty="0" err="1" smtClean="0"/>
              <a:t>threshold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448995" y="794213"/>
            <a:ext cx="751332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b="1" dirty="0" err="1" smtClean="0"/>
              <a:t>Proposed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numerical</a:t>
            </a:r>
            <a:r>
              <a:rPr lang="fr-FR" sz="2400" b="1" dirty="0" smtClean="0"/>
              <a:t> </a:t>
            </a:r>
            <a:r>
              <a:rPr lang="fr-FR" sz="2400" b="1" dirty="0" err="1" smtClean="0"/>
              <a:t>heuristic</a:t>
            </a:r>
            <a:r>
              <a:rPr lang="fr-FR" sz="2400" dirty="0" smtClean="0"/>
              <a:t>: </a:t>
            </a:r>
            <a:r>
              <a:rPr lang="fr-FR" sz="2400" dirty="0" smtClean="0"/>
              <a:t>online estimation of the </a:t>
            </a:r>
            <a:r>
              <a:rPr lang="fr-FR" sz="2400" dirty="0" err="1" smtClean="0"/>
              <a:t>threshold</a:t>
            </a:r>
            <a:endParaRPr lang="fr-FR" sz="2400" dirty="0"/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69588" y="2217416"/>
            <a:ext cx="3010911" cy="2148930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1306" y="1926197"/>
            <a:ext cx="2821311" cy="305203"/>
          </a:xfrm>
          <a:prstGeom prst="rect">
            <a:avLst/>
          </a:prstGeom>
        </p:spPr>
      </p:pic>
      <p:sp>
        <p:nvSpPr>
          <p:cNvPr id="13" name="ZoneTexte 12"/>
          <p:cNvSpPr txBox="1"/>
          <p:nvPr/>
        </p:nvSpPr>
        <p:spPr>
          <a:xfrm>
            <a:off x="4327276" y="1773110"/>
            <a:ext cx="343395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Any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algorithm</a:t>
            </a:r>
            <a:r>
              <a:rPr lang="fr-FR" sz="1600" i="1" dirty="0" smtClean="0"/>
              <a:t> (MA, Scan-B, NEWMA…)</a:t>
            </a:r>
            <a:endParaRPr lang="fr-FR" sz="1600" i="1" dirty="0"/>
          </a:p>
        </p:txBody>
      </p:sp>
      <p:cxnSp>
        <p:nvCxnSpPr>
          <p:cNvPr id="15" name="Connecteur droit avec flèche 14"/>
          <p:cNvCxnSpPr>
            <a:stCxn id="13" idx="1"/>
          </p:cNvCxnSpPr>
          <p:nvPr/>
        </p:nvCxnSpPr>
        <p:spPr>
          <a:xfrm flipH="1">
            <a:off x="3749336" y="1942387"/>
            <a:ext cx="577940" cy="78145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6" name="Image 1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7114" y="4432301"/>
            <a:ext cx="2382300" cy="1986518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992" y="4432301"/>
            <a:ext cx="2531986" cy="1986518"/>
          </a:xfrm>
          <a:prstGeom prst="rect">
            <a:avLst/>
          </a:prstGeom>
        </p:spPr>
      </p:pic>
      <p:sp>
        <p:nvSpPr>
          <p:cNvPr id="21" name="ZoneTexte 20"/>
          <p:cNvSpPr txBox="1"/>
          <p:nvPr/>
        </p:nvSpPr>
        <p:spPr>
          <a:xfrm>
            <a:off x="791306" y="4752824"/>
            <a:ext cx="21277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err="1" smtClean="0"/>
              <a:t>Detection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result</a:t>
            </a:r>
            <a:r>
              <a:rPr lang="fr-FR" sz="1600" i="1" dirty="0" smtClean="0"/>
              <a:t> on </a:t>
            </a:r>
            <a:r>
              <a:rPr lang="fr-FR" sz="1600" i="1" dirty="0" err="1" smtClean="0"/>
              <a:t>synthetic</a:t>
            </a:r>
            <a:r>
              <a:rPr lang="fr-FR" sz="1600" i="1" dirty="0" smtClean="0"/>
              <a:t> data</a:t>
            </a:r>
          </a:p>
          <a:p>
            <a:r>
              <a:rPr lang="fr-FR" sz="1600" i="1" dirty="0" smtClean="0"/>
              <a:t>(</a:t>
            </a:r>
            <a:r>
              <a:rPr lang="fr-FR" sz="1600" i="1" dirty="0" err="1" smtClean="0"/>
              <a:t>varying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threshold</a:t>
            </a:r>
            <a:r>
              <a:rPr lang="fr-FR" sz="1600" i="1" dirty="0" smtClean="0"/>
              <a:t> </a:t>
            </a:r>
            <a:r>
              <a:rPr lang="fr-FR" sz="1600" i="1" dirty="0" smtClean="0"/>
              <a:t>multiplier, </a:t>
            </a:r>
            <a:r>
              <a:rPr lang="fr-FR" sz="1600" b="1" i="1" dirty="0" err="1" smtClean="0"/>
              <a:t>lower</a:t>
            </a:r>
            <a:r>
              <a:rPr lang="fr-FR" sz="1600" b="1" i="1" dirty="0" smtClean="0"/>
              <a:t> </a:t>
            </a:r>
            <a:r>
              <a:rPr lang="fr-FR" sz="1600" b="1" i="1" dirty="0" err="1" smtClean="0"/>
              <a:t>left</a:t>
            </a:r>
            <a:r>
              <a:rPr lang="fr-FR" sz="1600" b="1" i="1" dirty="0" smtClean="0"/>
              <a:t> best</a:t>
            </a:r>
            <a:r>
              <a:rPr lang="fr-FR" sz="1600" i="1" dirty="0" smtClean="0"/>
              <a:t>):</a:t>
            </a:r>
            <a:endParaRPr lang="fr-FR" sz="1600" i="1" dirty="0"/>
          </a:p>
        </p:txBody>
      </p:sp>
      <p:sp>
        <p:nvSpPr>
          <p:cNvPr id="18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582" y="2423952"/>
            <a:ext cx="1078307" cy="30726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518527" y="3123135"/>
            <a:ext cx="3366867" cy="646331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i="1" dirty="0" smtClean="0"/>
              <a:t>Futur </a:t>
            </a:r>
            <a:r>
              <a:rPr lang="fr-FR" i="1" dirty="0" err="1" smtClean="0"/>
              <a:t>work</a:t>
            </a:r>
            <a:r>
              <a:rPr lang="fr-FR" i="1" dirty="0" smtClean="0"/>
              <a:t>: </a:t>
            </a:r>
            <a:r>
              <a:rPr lang="fr-FR" i="1" dirty="0" err="1" smtClean="0"/>
              <a:t>theoretical</a:t>
            </a:r>
            <a:r>
              <a:rPr lang="fr-FR" i="1" dirty="0" smtClean="0"/>
              <a:t> </a:t>
            </a:r>
            <a:r>
              <a:rPr lang="fr-FR" i="1" dirty="0" err="1" smtClean="0"/>
              <a:t>analysis</a:t>
            </a:r>
            <a:r>
              <a:rPr lang="fr-FR" i="1" dirty="0" smtClean="0"/>
              <a:t>, </a:t>
            </a:r>
            <a:r>
              <a:rPr lang="fr-FR" i="1" dirty="0" err="1" smtClean="0"/>
              <a:t>principled</a:t>
            </a:r>
            <a:r>
              <a:rPr lang="fr-FR" i="1" dirty="0" smtClean="0"/>
              <a:t> </a:t>
            </a:r>
            <a:r>
              <a:rPr lang="fr-FR" i="1" dirty="0" err="1" smtClean="0"/>
              <a:t>choice</a:t>
            </a:r>
            <a:r>
              <a:rPr lang="fr-FR" i="1" dirty="0" smtClean="0"/>
              <a:t> of </a:t>
            </a:r>
            <a:r>
              <a:rPr lang="fr-FR" i="1" dirty="0" err="1" smtClean="0"/>
              <a:t>parameters</a:t>
            </a:r>
            <a:r>
              <a:rPr lang="fr-FR" i="1" dirty="0" smtClean="0"/>
              <a:t>…</a:t>
            </a:r>
            <a:endParaRPr lang="fr-FR" i="1" dirty="0"/>
          </a:p>
        </p:txBody>
      </p:sp>
    </p:spTree>
    <p:extLst>
      <p:ext uri="{BB962C8B-B14F-4D97-AF65-F5344CB8AC3E}">
        <p14:creationId xmlns:p14="http://schemas.microsoft.com/office/powerpoint/2010/main" val="11483249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Rectangle 28"/>
          <p:cNvSpPr/>
          <p:nvPr/>
        </p:nvSpPr>
        <p:spPr>
          <a:xfrm>
            <a:off x="4541903" y="1627810"/>
            <a:ext cx="4512369" cy="478061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0" name="Rectangle 59"/>
          <p:cNvSpPr/>
          <p:nvPr/>
        </p:nvSpPr>
        <p:spPr>
          <a:xfrm rot="18900000">
            <a:off x="6159230" y="2959548"/>
            <a:ext cx="1783340" cy="794038"/>
          </a:xfrm>
          <a:prstGeom prst="rect">
            <a:avLst/>
          </a:prstGeom>
          <a:pattFill prst="lgGrid">
            <a:fgClr>
              <a:schemeClr val="accent2">
                <a:lumMod val="60000"/>
                <a:lumOff val="40000"/>
              </a:schemeClr>
            </a:fgClr>
            <a:bgClr>
              <a:schemeClr val="bg1"/>
            </a:bgClr>
          </a:pattFill>
          <a:ln>
            <a:solidFill>
              <a:schemeClr val="accent2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9" name="Rectangle 58"/>
          <p:cNvSpPr/>
          <p:nvPr/>
        </p:nvSpPr>
        <p:spPr>
          <a:xfrm rot="18900000">
            <a:off x="6067243" y="3551905"/>
            <a:ext cx="2943984" cy="457202"/>
          </a:xfrm>
          <a:prstGeom prst="rect">
            <a:avLst/>
          </a:prstGeom>
          <a:pattFill prst="ltVert">
            <a:fgClr>
              <a:srgbClr val="FFA7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58" name="Rectangle 57"/>
          <p:cNvSpPr/>
          <p:nvPr/>
        </p:nvSpPr>
        <p:spPr>
          <a:xfrm rot="18900000">
            <a:off x="5143824" y="2648794"/>
            <a:ext cx="2943984" cy="457202"/>
          </a:xfrm>
          <a:prstGeom prst="rect">
            <a:avLst/>
          </a:prstGeom>
          <a:pattFill prst="ltVert">
            <a:fgClr>
              <a:srgbClr val="FFA7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8" name="Rectangle 27"/>
          <p:cNvSpPr/>
          <p:nvPr/>
        </p:nvSpPr>
        <p:spPr>
          <a:xfrm>
            <a:off x="189172" y="1627810"/>
            <a:ext cx="4223236" cy="308135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6" name="Rectangle 25"/>
          <p:cNvSpPr/>
          <p:nvPr/>
        </p:nvSpPr>
        <p:spPr>
          <a:xfrm>
            <a:off x="1040414" y="2822325"/>
            <a:ext cx="2515194" cy="143787"/>
          </a:xfrm>
          <a:prstGeom prst="rect">
            <a:avLst/>
          </a:prstGeom>
          <a:pattFill prst="ltVert">
            <a:fgClr>
              <a:schemeClr val="accent2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5" name="Rectangle 24"/>
          <p:cNvSpPr/>
          <p:nvPr/>
        </p:nvSpPr>
        <p:spPr>
          <a:xfrm>
            <a:off x="3562635" y="2766854"/>
            <a:ext cx="762581" cy="254728"/>
          </a:xfrm>
          <a:prstGeom prst="rect">
            <a:avLst/>
          </a:prstGeom>
          <a:pattFill prst="wdDnDiag">
            <a:fgClr>
              <a:srgbClr val="FFA7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4" name="Rectangle 23"/>
          <p:cNvSpPr/>
          <p:nvPr/>
        </p:nvSpPr>
        <p:spPr>
          <a:xfrm>
            <a:off x="274320" y="2766854"/>
            <a:ext cx="762581" cy="254728"/>
          </a:xfrm>
          <a:prstGeom prst="rect">
            <a:avLst/>
          </a:prstGeom>
          <a:pattFill prst="wdDnDiag">
            <a:fgClr>
              <a:srgbClr val="FFA7A7"/>
            </a:fgClr>
            <a:bgClr>
              <a:schemeClr val="bg1"/>
            </a:bgClr>
          </a:patt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Average</a:t>
            </a:r>
            <a:r>
              <a:rPr lang="fr-FR" dirty="0" smtClean="0"/>
              <a:t> </a:t>
            </a:r>
            <a:r>
              <a:rPr lang="fr-FR" dirty="0" err="1" smtClean="0"/>
              <a:t>Run</a:t>
            </a:r>
            <a:r>
              <a:rPr lang="fr-FR" dirty="0" smtClean="0"/>
              <a:t> </a:t>
            </a:r>
            <a:r>
              <a:rPr lang="fr-FR" dirty="0" err="1" smtClean="0"/>
              <a:t>Length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14299" y="825075"/>
            <a:ext cx="5226061" cy="374571"/>
          </a:xfrm>
          <a:prstGeom prst="round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i="1" dirty="0" err="1" smtClean="0"/>
              <a:t>Null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hyp</a:t>
            </a:r>
            <a:r>
              <a:rPr lang="fr-FR" sz="1600" i="1" dirty="0" smtClean="0"/>
              <a:t>.: Assume all </a:t>
            </a:r>
            <a:r>
              <a:rPr lang="fr-FR" sz="1600" i="1" dirty="0" err="1" smtClean="0"/>
              <a:t>samples</a:t>
            </a:r>
            <a:r>
              <a:rPr lang="fr-FR" sz="1600" i="1" dirty="0" smtClean="0"/>
              <a:t> are </a:t>
            </a:r>
            <a:r>
              <a:rPr lang="fr-FR" sz="1600" i="1" dirty="0" err="1" smtClean="0"/>
              <a:t>drawn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according</a:t>
            </a:r>
            <a:r>
              <a:rPr lang="fr-FR" sz="1600" i="1" dirty="0" smtClean="0"/>
              <a:t> to </a:t>
            </a:r>
            <a:endParaRPr lang="fr-FR" sz="1600" i="1" dirty="0"/>
          </a:p>
        </p:txBody>
      </p:sp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30200" y="976079"/>
            <a:ext cx="151008" cy="12113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114300" y="1226281"/>
            <a:ext cx="5226060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In expectation, how long </a:t>
            </a:r>
            <a:r>
              <a:rPr lang="fr-FR" sz="1600" i="1" dirty="0" err="1" smtClean="0"/>
              <a:t>before</a:t>
            </a:r>
            <a:r>
              <a:rPr lang="fr-FR" sz="1600" i="1" dirty="0" smtClean="0"/>
              <a:t> a false </a:t>
            </a:r>
            <a:r>
              <a:rPr lang="fr-FR" sz="1600" i="1" dirty="0" err="1" smtClean="0"/>
              <a:t>alarm</a:t>
            </a:r>
            <a:r>
              <a:rPr lang="fr-FR" sz="1600" i="1" dirty="0" smtClean="0"/>
              <a:t>?</a:t>
            </a:r>
            <a:endParaRPr lang="fr-FR" sz="1600" i="1" dirty="0"/>
          </a:p>
        </p:txBody>
      </p:sp>
      <p:pic>
        <p:nvPicPr>
          <p:cNvPr id="31" name="Image 3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21" y="1071371"/>
            <a:ext cx="3313251" cy="247258"/>
          </a:xfrm>
          <a:prstGeom prst="rect">
            <a:avLst/>
          </a:prstGeom>
        </p:spPr>
      </p:pic>
      <p:sp>
        <p:nvSpPr>
          <p:cNvPr id="10" name="ZoneTexte 9"/>
          <p:cNvSpPr txBox="1"/>
          <p:nvPr/>
        </p:nvSpPr>
        <p:spPr>
          <a:xfrm>
            <a:off x="189171" y="1627810"/>
            <a:ext cx="42232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400" b="1" dirty="0" smtClean="0"/>
              <a:t>Markov-</a:t>
            </a:r>
            <a:r>
              <a:rPr lang="fr-FR" sz="1400" b="1" dirty="0" err="1" smtClean="0"/>
              <a:t>chain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based</a:t>
            </a:r>
            <a:r>
              <a:rPr lang="fr-FR" sz="1400" b="1" dirty="0" smtClean="0"/>
              <a:t> </a:t>
            </a:r>
            <a:r>
              <a:rPr lang="fr-FR" sz="1400" b="1" dirty="0" err="1" smtClean="0"/>
              <a:t>approach</a:t>
            </a:r>
            <a:r>
              <a:rPr lang="fr-FR" sz="1400" b="1" dirty="0" smtClean="0"/>
              <a:t> for (1d) EWMA </a:t>
            </a:r>
            <a:r>
              <a:rPr lang="fr-FR" sz="1200" i="1" dirty="0" smtClean="0"/>
              <a:t>[Fu 2002]</a:t>
            </a:r>
            <a:r>
              <a:rPr lang="fr-FR" sz="1400" dirty="0" smtClean="0"/>
              <a:t>:</a:t>
            </a:r>
            <a:endParaRPr lang="fr-FR" sz="1400" dirty="0"/>
          </a:p>
        </p:txBody>
      </p:sp>
      <p:cxnSp>
        <p:nvCxnSpPr>
          <p:cNvPr id="12" name="Connecteur droit 11"/>
          <p:cNvCxnSpPr/>
          <p:nvPr/>
        </p:nvCxnSpPr>
        <p:spPr>
          <a:xfrm>
            <a:off x="274320" y="2894219"/>
            <a:ext cx="4050896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13" name="Image 12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619" y="2090701"/>
            <a:ext cx="2392145" cy="208711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09061" y="2083381"/>
            <a:ext cx="1195120" cy="210311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8960" y="3041626"/>
            <a:ext cx="108190" cy="114286"/>
          </a:xfrm>
          <a:prstGeom prst="rect">
            <a:avLst/>
          </a:prstGeom>
        </p:spPr>
      </p:pic>
      <p:cxnSp>
        <p:nvCxnSpPr>
          <p:cNvPr id="17" name="Connecteur droit 16"/>
          <p:cNvCxnSpPr/>
          <p:nvPr/>
        </p:nvCxnSpPr>
        <p:spPr>
          <a:xfrm>
            <a:off x="2278961" y="2810399"/>
            <a:ext cx="0" cy="17398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8" name="Connecteur droit 17"/>
          <p:cNvCxnSpPr/>
          <p:nvPr/>
        </p:nvCxnSpPr>
        <p:spPr>
          <a:xfrm>
            <a:off x="1036901" y="2807227"/>
            <a:ext cx="0" cy="17398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cxnSp>
        <p:nvCxnSpPr>
          <p:cNvPr id="19" name="Connecteur droit 18"/>
          <p:cNvCxnSpPr/>
          <p:nvPr/>
        </p:nvCxnSpPr>
        <p:spPr>
          <a:xfrm>
            <a:off x="3559121" y="2807227"/>
            <a:ext cx="0" cy="173983"/>
          </a:xfrm>
          <a:prstGeom prst="line">
            <a:avLst/>
          </a:prstGeom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20" name="Imag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0176" y="3090148"/>
            <a:ext cx="177568" cy="151122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81435" y="3090276"/>
            <a:ext cx="555372" cy="166234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1114" y="3062650"/>
            <a:ext cx="556565" cy="152645"/>
          </a:xfrm>
          <a:prstGeom prst="rect">
            <a:avLst/>
          </a:prstGeom>
        </p:spPr>
      </p:pic>
      <p:sp>
        <p:nvSpPr>
          <p:cNvPr id="27" name="ZoneTexte 26"/>
          <p:cNvSpPr txBox="1"/>
          <p:nvPr/>
        </p:nvSpPr>
        <p:spPr>
          <a:xfrm>
            <a:off x="274320" y="3261360"/>
            <a:ext cx="4201904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 err="1" smtClean="0"/>
              <a:t>Discretize</a:t>
            </a:r>
            <a:r>
              <a:rPr lang="fr-FR" sz="1600" dirty="0" smtClean="0"/>
              <a:t> the </a:t>
            </a:r>
            <a:r>
              <a:rPr lang="fr-FR" sz="1600" dirty="0" err="1" smtClean="0"/>
              <a:t>domain</a:t>
            </a:r>
            <a:r>
              <a:rPr lang="fr-FR" sz="1600" dirty="0" smtClean="0"/>
              <a:t> </a:t>
            </a:r>
            <a:r>
              <a:rPr lang="fr-FR" sz="1600" dirty="0" err="1" smtClean="0"/>
              <a:t>with</a:t>
            </a:r>
            <a:r>
              <a:rPr lang="fr-FR" sz="1600" dirty="0" smtClean="0"/>
              <a:t> </a:t>
            </a:r>
            <a:r>
              <a:rPr lang="fr-FR" sz="1600" dirty="0" err="1" smtClean="0"/>
              <a:t>prec</a:t>
            </a:r>
            <a:r>
              <a:rPr lang="fr-FR" sz="1600" dirty="0" smtClean="0"/>
              <a:t>.</a:t>
            </a:r>
          </a:p>
          <a:p>
            <a:pPr marL="342900" indent="-342900">
              <a:buAutoNum type="arabicPeriod"/>
            </a:pPr>
            <a:endParaRPr lang="fr-FR" sz="1600" dirty="0" smtClean="0"/>
          </a:p>
          <a:p>
            <a:pPr marL="342900" indent="-342900">
              <a:buAutoNum type="arabicPeriod"/>
            </a:pPr>
            <a:r>
              <a:rPr lang="fr-FR" sz="1600" dirty="0" err="1" smtClean="0"/>
              <a:t>Compute</a:t>
            </a:r>
            <a:r>
              <a:rPr lang="fr-FR" sz="1600" dirty="0" smtClean="0"/>
              <a:t>                 (</a:t>
            </a:r>
            <a:r>
              <a:rPr lang="fr-FR" sz="1600" dirty="0" err="1" smtClean="0"/>
              <a:t>easy</a:t>
            </a:r>
            <a:r>
              <a:rPr lang="fr-FR" sz="1600" dirty="0" smtClean="0"/>
              <a:t>)</a:t>
            </a:r>
            <a:endParaRPr lang="fr-FR" sz="1600" dirty="0"/>
          </a:p>
          <a:p>
            <a:pPr marL="342900" indent="-342900">
              <a:buAutoNum type="arabicPeriod"/>
            </a:pPr>
            <a:endParaRPr lang="fr-FR" sz="1600" dirty="0" smtClean="0"/>
          </a:p>
          <a:p>
            <a:pPr marL="342900" indent="-342900">
              <a:buAutoNum type="arabicPeriod"/>
            </a:pPr>
            <a:r>
              <a:rPr lang="fr-FR" sz="1600" dirty="0" smtClean="0"/>
              <a:t>Show</a:t>
            </a:r>
            <a:endParaRPr lang="fr-FR" sz="1600" dirty="0"/>
          </a:p>
        </p:txBody>
      </p:sp>
      <p:sp>
        <p:nvSpPr>
          <p:cNvPr id="33" name="ZoneTexte 32"/>
          <p:cNvSpPr txBox="1"/>
          <p:nvPr/>
        </p:nvSpPr>
        <p:spPr>
          <a:xfrm>
            <a:off x="4516367" y="1627810"/>
            <a:ext cx="195079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b="1" dirty="0" smtClean="0"/>
              <a:t>Adaptation for NEWMA</a:t>
            </a:r>
            <a:endParaRPr lang="fr-FR" sz="1400" dirty="0"/>
          </a:p>
        </p:txBody>
      </p:sp>
      <p:sp>
        <p:nvSpPr>
          <p:cNvPr id="44" name="ZoneTexte 43"/>
          <p:cNvSpPr txBox="1"/>
          <p:nvPr/>
        </p:nvSpPr>
        <p:spPr>
          <a:xfrm>
            <a:off x="4541902" y="5000407"/>
            <a:ext cx="4512369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AutoNum type="arabicPeriod"/>
            </a:pPr>
            <a:r>
              <a:rPr lang="fr-FR" sz="1600" dirty="0" err="1" smtClean="0"/>
              <a:t>Discretize</a:t>
            </a:r>
            <a:r>
              <a:rPr lang="fr-FR" sz="1600" dirty="0" smtClean="0"/>
              <a:t> (      - </a:t>
            </a:r>
            <a:r>
              <a:rPr lang="fr-FR" sz="1600" dirty="0" err="1" smtClean="0"/>
              <a:t>coverings</a:t>
            </a:r>
            <a:r>
              <a:rPr lang="fr-FR" sz="1600" dirty="0" smtClean="0"/>
              <a:t>), </a:t>
            </a:r>
            <a:r>
              <a:rPr lang="fr-FR" sz="1600" b="1" dirty="0" smtClean="0">
                <a:solidFill>
                  <a:srgbClr val="C00000"/>
                </a:solidFill>
              </a:rPr>
              <a:t>and        - </a:t>
            </a:r>
            <a:r>
              <a:rPr lang="fr-FR" sz="1600" b="1" dirty="0" err="1" smtClean="0">
                <a:solidFill>
                  <a:srgbClr val="C00000"/>
                </a:solidFill>
              </a:rPr>
              <a:t>bound</a:t>
            </a:r>
            <a:r>
              <a:rPr lang="fr-FR" sz="1600" dirty="0" smtClean="0"/>
              <a:t> the </a:t>
            </a:r>
            <a:r>
              <a:rPr lang="fr-FR" sz="1600" dirty="0" err="1" smtClean="0"/>
              <a:t>domain</a:t>
            </a:r>
            <a:endParaRPr lang="fr-FR" sz="1600" dirty="0" smtClean="0"/>
          </a:p>
          <a:p>
            <a:pPr marL="342900" indent="-342900">
              <a:buAutoNum type="arabicPeriod"/>
            </a:pPr>
            <a:r>
              <a:rPr lang="fr-FR" sz="1600" dirty="0" err="1" smtClean="0"/>
              <a:t>Compute</a:t>
            </a:r>
            <a:endParaRPr lang="fr-FR" sz="1600" dirty="0"/>
          </a:p>
          <a:p>
            <a:pPr marL="342900" indent="-342900">
              <a:buAutoNum type="arabicPeriod"/>
            </a:pPr>
            <a:endParaRPr lang="fr-FR" sz="1600" dirty="0" smtClean="0"/>
          </a:p>
          <a:p>
            <a:pPr marL="342900" indent="-342900">
              <a:buAutoNum type="arabicPeriod"/>
            </a:pPr>
            <a:r>
              <a:rPr lang="fr-FR" sz="1600" dirty="0" smtClean="0"/>
              <a:t>Show</a:t>
            </a:r>
            <a:endParaRPr lang="fr-FR" sz="1600" dirty="0"/>
          </a:p>
        </p:txBody>
      </p:sp>
      <p:cxnSp>
        <p:nvCxnSpPr>
          <p:cNvPr id="46" name="Connecteur droit 45"/>
          <p:cNvCxnSpPr/>
          <p:nvPr/>
        </p:nvCxnSpPr>
        <p:spPr>
          <a:xfrm>
            <a:off x="5533901" y="3360420"/>
            <a:ext cx="3034284" cy="0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8" name="Connecteur droit 47"/>
          <p:cNvCxnSpPr/>
          <p:nvPr/>
        </p:nvCxnSpPr>
        <p:spPr>
          <a:xfrm>
            <a:off x="7060586" y="2050766"/>
            <a:ext cx="0" cy="2565982"/>
          </a:xfrm>
          <a:prstGeom prst="line">
            <a:avLst/>
          </a:prstGeom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51" name="Image 50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74096" y="1754585"/>
            <a:ext cx="172980" cy="194364"/>
          </a:xfrm>
          <a:prstGeom prst="rect">
            <a:avLst/>
          </a:prstGeom>
        </p:spPr>
      </p:pic>
      <p:pic>
        <p:nvPicPr>
          <p:cNvPr id="50" name="Image 49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94372" y="3379463"/>
            <a:ext cx="108190" cy="114286"/>
          </a:xfrm>
          <a:prstGeom prst="rect">
            <a:avLst/>
          </a:prstGeom>
        </p:spPr>
      </p:pic>
      <p:cxnSp>
        <p:nvCxnSpPr>
          <p:cNvPr id="53" name="Connecteur droit 52"/>
          <p:cNvCxnSpPr/>
          <p:nvPr/>
        </p:nvCxnSpPr>
        <p:spPr>
          <a:xfrm flipV="1">
            <a:off x="5746763" y="2043900"/>
            <a:ext cx="2049050" cy="2049050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cxnSp>
        <p:nvCxnSpPr>
          <p:cNvPr id="54" name="Connecteur droit 53"/>
          <p:cNvCxnSpPr/>
          <p:nvPr/>
        </p:nvCxnSpPr>
        <p:spPr>
          <a:xfrm flipV="1">
            <a:off x="6326498" y="2555642"/>
            <a:ext cx="2100979" cy="2100979"/>
          </a:xfrm>
          <a:prstGeom prst="line">
            <a:avLst/>
          </a:prstGeom>
        </p:spPr>
        <p:style>
          <a:lnRef idx="2">
            <a:schemeClr val="accent5"/>
          </a:lnRef>
          <a:fillRef idx="0">
            <a:schemeClr val="accent5"/>
          </a:fillRef>
          <a:effectRef idx="1">
            <a:schemeClr val="accent5"/>
          </a:effectRef>
          <a:fontRef idx="minor">
            <a:schemeClr val="tx1"/>
          </a:fontRef>
        </p:style>
      </p:cxnSp>
      <p:pic>
        <p:nvPicPr>
          <p:cNvPr id="57" name="Image 5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8659" y="3473054"/>
            <a:ext cx="123429" cy="111238"/>
          </a:xfrm>
          <a:prstGeom prst="rect">
            <a:avLst/>
          </a:prstGeom>
        </p:spPr>
      </p:pic>
      <p:pic>
        <p:nvPicPr>
          <p:cNvPr id="61" name="Image 60"/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166" y="4811432"/>
            <a:ext cx="2448335" cy="1670612"/>
          </a:xfrm>
          <a:prstGeom prst="rect">
            <a:avLst/>
          </a:prstGeom>
        </p:spPr>
      </p:pic>
      <p:pic>
        <p:nvPicPr>
          <p:cNvPr id="63" name="Image 62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5164" y="3361545"/>
            <a:ext cx="113981" cy="132419"/>
          </a:xfrm>
          <a:prstGeom prst="rect">
            <a:avLst/>
          </a:prstGeom>
        </p:spPr>
      </p:pic>
      <p:pic>
        <p:nvPicPr>
          <p:cNvPr id="64" name="Image 63"/>
          <p:cNvPicPr>
            <a:picLocks noChangeAspect="1"/>
          </p:cNvPicPr>
          <p:nvPr>
            <p:custDataLst>
              <p:tags r:id="rId13"/>
            </p:custDataLst>
          </p:nvPr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74733" y="3821954"/>
            <a:ext cx="577663" cy="202251"/>
          </a:xfrm>
          <a:prstGeom prst="rect">
            <a:avLst/>
          </a:prstGeom>
        </p:spPr>
      </p:pic>
      <p:pic>
        <p:nvPicPr>
          <p:cNvPr id="65" name="Image 64"/>
          <p:cNvPicPr>
            <a:picLocks noChangeAspect="1"/>
          </p:cNvPicPr>
          <p:nvPr>
            <p:custDataLst>
              <p:tags r:id="rId14"/>
            </p:custDataLst>
          </p:nvPr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96165" y="4306843"/>
            <a:ext cx="1642944" cy="308918"/>
          </a:xfrm>
          <a:prstGeom prst="rect">
            <a:avLst/>
          </a:prstGeom>
        </p:spPr>
      </p:pic>
      <p:pic>
        <p:nvPicPr>
          <p:cNvPr id="66" name="Image 65"/>
          <p:cNvPicPr>
            <a:picLocks noChangeAspect="1"/>
          </p:cNvPicPr>
          <p:nvPr>
            <p:custDataLst>
              <p:tags r:id="rId15"/>
            </p:custDataLst>
          </p:nvPr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30331" y="5116692"/>
            <a:ext cx="113981" cy="132419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>
            <p:custDataLst>
              <p:tags r:id="rId16"/>
            </p:custDataLst>
          </p:nvPr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7536" y="5094608"/>
            <a:ext cx="247808" cy="166680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>
            <p:custDataLst>
              <p:tags r:id="rId17"/>
            </p:custDataLst>
          </p:nvPr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173" y="5574025"/>
            <a:ext cx="788480" cy="223939"/>
          </a:xfrm>
          <a:prstGeom prst="rect">
            <a:avLst/>
          </a:prstGeom>
        </p:spPr>
      </p:pic>
      <p:pic>
        <p:nvPicPr>
          <p:cNvPr id="70" name="Image 69"/>
          <p:cNvPicPr>
            <a:picLocks noChangeAspect="1"/>
          </p:cNvPicPr>
          <p:nvPr>
            <p:custDataLst>
              <p:tags r:id="rId18"/>
            </p:custDataLst>
          </p:nvPr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69120" y="6029803"/>
            <a:ext cx="2550033" cy="345409"/>
          </a:xfrm>
          <a:prstGeom prst="rect">
            <a:avLst/>
          </a:prstGeom>
        </p:spPr>
      </p:pic>
      <p:sp>
        <p:nvSpPr>
          <p:cNvPr id="47" name="ZoneTexte 46"/>
          <p:cNvSpPr txBox="1"/>
          <p:nvPr/>
        </p:nvSpPr>
        <p:spPr>
          <a:xfrm>
            <a:off x="2489037" y="4880269"/>
            <a:ext cx="1923371" cy="1077218"/>
          </a:xfrm>
          <a:prstGeom prst="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1600" i="1" dirty="0" err="1" smtClean="0"/>
              <a:t>Useful</a:t>
            </a:r>
            <a:r>
              <a:rPr lang="fr-FR" sz="1600" i="1" dirty="0" smtClean="0"/>
              <a:t> insight, but </a:t>
            </a:r>
            <a:r>
              <a:rPr lang="fr-FR" sz="1600" i="1" dirty="0" err="1" smtClean="0"/>
              <a:t>limited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usability</a:t>
            </a:r>
            <a:r>
              <a:rPr lang="fr-FR" sz="1600" i="1" dirty="0" smtClean="0"/>
              <a:t> in practice… (</a:t>
            </a:r>
            <a:r>
              <a:rPr lang="fr-FR" sz="1600" i="1" dirty="0" err="1" smtClean="0"/>
              <a:t>beyond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toy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examples</a:t>
            </a:r>
            <a:r>
              <a:rPr lang="fr-FR" sz="1600" i="1" dirty="0" smtClean="0"/>
              <a:t>)</a:t>
            </a:r>
            <a:endParaRPr lang="fr-FR" sz="1600" i="1" dirty="0"/>
          </a:p>
        </p:txBody>
      </p:sp>
      <p:cxnSp>
        <p:nvCxnSpPr>
          <p:cNvPr id="8" name="Connecteur droit avec flèche 7"/>
          <p:cNvCxnSpPr/>
          <p:nvPr/>
        </p:nvCxnSpPr>
        <p:spPr>
          <a:xfrm flipH="1" flipV="1">
            <a:off x="473827" y="2310318"/>
            <a:ext cx="74814" cy="261950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520583" y="2444535"/>
            <a:ext cx="118615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dirty="0" smtClean="0"/>
              <a:t>Markov-</a:t>
            </a:r>
            <a:r>
              <a:rPr lang="fr-FR" sz="1400" dirty="0" err="1" smtClean="0"/>
              <a:t>chain</a:t>
            </a:r>
            <a:endParaRPr lang="fr-FR" sz="1400" dirty="0"/>
          </a:p>
        </p:txBody>
      </p:sp>
      <p:pic>
        <p:nvPicPr>
          <p:cNvPr id="16" name="Image 15"/>
          <p:cNvPicPr>
            <a:picLocks noChangeAspect="1"/>
          </p:cNvPicPr>
          <p:nvPr>
            <p:custDataLst>
              <p:tags r:id="rId19"/>
            </p:custDataLst>
          </p:nvPr>
        </p:nvPicPr>
        <p:blipFill>
          <a:blip r:embed="rId3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3301" y="1981425"/>
            <a:ext cx="612295" cy="231342"/>
          </a:xfrm>
          <a:prstGeom prst="rect">
            <a:avLst/>
          </a:prstGeom>
        </p:spPr>
      </p:pic>
      <p:sp>
        <p:nvSpPr>
          <p:cNvPr id="22" name="ZoneTexte 21"/>
          <p:cNvSpPr txBox="1"/>
          <p:nvPr/>
        </p:nvSpPr>
        <p:spPr>
          <a:xfrm>
            <a:off x="4625271" y="1914104"/>
            <a:ext cx="1637924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 smtClean="0"/>
              <a:t>             </a:t>
            </a:r>
            <a:r>
              <a:rPr lang="fr-FR" sz="1600" b="1" dirty="0" smtClean="0"/>
              <a:t>Markov</a:t>
            </a:r>
          </a:p>
          <a:p>
            <a:endParaRPr lang="fr-FR" sz="1600" dirty="0" smtClean="0"/>
          </a:p>
          <a:p>
            <a:r>
              <a:rPr lang="fr-FR" sz="1600" dirty="0" err="1" smtClean="0"/>
              <a:t>Hyp</a:t>
            </a:r>
            <a:r>
              <a:rPr lang="fr-FR" sz="1600" dirty="0" smtClean="0"/>
              <a:t>.:       </a:t>
            </a:r>
            <a:r>
              <a:rPr lang="fr-FR" sz="1600" dirty="0" err="1" smtClean="0"/>
              <a:t>finite-dim</a:t>
            </a:r>
            <a:endParaRPr lang="fr-FR" sz="1600" dirty="0"/>
          </a:p>
        </p:txBody>
      </p:sp>
      <p:pic>
        <p:nvPicPr>
          <p:cNvPr id="30" name="Image 29"/>
          <p:cNvPicPr>
            <a:picLocks noChangeAspect="1"/>
          </p:cNvPicPr>
          <p:nvPr>
            <p:custDataLst>
              <p:tags r:id="rId20"/>
            </p:custDataLst>
          </p:nvPr>
        </p:nvPicPr>
        <p:blipFill>
          <a:blip r:embed="rId4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39449" y="2473027"/>
            <a:ext cx="158476" cy="148724"/>
          </a:xfrm>
          <a:prstGeom prst="rect">
            <a:avLst/>
          </a:prstGeom>
        </p:spPr>
      </p:pic>
      <p:sp>
        <p:nvSpPr>
          <p:cNvPr id="5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55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8</a:t>
            </a:r>
            <a:r>
              <a:rPr lang="fr-FR" dirty="0" smtClean="0"/>
              <a:t>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019584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1" fill="hold">
                      <p:stCondLst>
                        <p:cond delay="indefinite"/>
                      </p:stCondLst>
                      <p:childTnLst>
                        <p:par>
                          <p:cTn id="72" fill="hold">
                            <p:stCondLst>
                              <p:cond delay="0"/>
                            </p:stCondLst>
                            <p:childTnLst>
                              <p:par>
                                <p:cTn id="7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>
                      <p:stCondLst>
                        <p:cond delay="indefinite"/>
                      </p:stCondLst>
                      <p:childTnLst>
                        <p:par>
                          <p:cTn id="86" fill="hold">
                            <p:stCondLst>
                              <p:cond delay="0"/>
                            </p:stCondLst>
                            <p:childTnLst>
                              <p:par>
                                <p:cTn id="8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5" fill="hold">
                      <p:stCondLst>
                        <p:cond delay="indefinite"/>
                      </p:stCondLst>
                      <p:childTnLst>
                        <p:par>
                          <p:cTn id="106" fill="hold">
                            <p:stCondLst>
                              <p:cond delay="0"/>
                            </p:stCondLst>
                            <p:childTnLst>
                              <p:par>
                                <p:cTn id="10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0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7" fill="hold">
                      <p:stCondLst>
                        <p:cond delay="indefinite"/>
                      </p:stCondLst>
                      <p:childTnLst>
                        <p:par>
                          <p:cTn id="118" fill="hold">
                            <p:stCondLst>
                              <p:cond delay="0"/>
                            </p:stCondLst>
                            <p:childTnLst>
                              <p:par>
                                <p:cTn id="1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3" fill="hold">
                      <p:stCondLst>
                        <p:cond delay="indefinite"/>
                      </p:stCondLst>
                      <p:childTnLst>
                        <p:par>
                          <p:cTn id="124" fill="hold">
                            <p:stCondLst>
                              <p:cond delay="0"/>
                            </p:stCondLst>
                            <p:childTnLst>
                              <p:par>
                                <p:cTn id="1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9" fill="hold">
                      <p:stCondLst>
                        <p:cond delay="indefinite"/>
                      </p:stCondLst>
                      <p:childTnLst>
                        <p:par>
                          <p:cTn id="130" fill="hold">
                            <p:stCondLst>
                              <p:cond delay="0"/>
                            </p:stCondLst>
                            <p:childTnLst>
                              <p:par>
                                <p:cTn id="1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3" fill="hold">
                      <p:stCondLst>
                        <p:cond delay="indefinite"/>
                      </p:stCondLst>
                      <p:childTnLst>
                        <p:par>
                          <p:cTn id="134" fill="hold">
                            <p:stCondLst>
                              <p:cond delay="0"/>
                            </p:stCondLst>
                            <p:childTnLst>
                              <p:par>
                                <p:cTn id="1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60" grpId="0" animBg="1"/>
      <p:bldP spid="59" grpId="0" animBg="1"/>
      <p:bldP spid="58" grpId="0" animBg="1"/>
      <p:bldP spid="28" grpId="0" animBg="1"/>
      <p:bldP spid="26" grpId="0" animBg="1"/>
      <p:bldP spid="25" grpId="0" animBg="1"/>
      <p:bldP spid="24" grpId="0" animBg="1"/>
      <p:bldP spid="7" grpId="0" animBg="1"/>
      <p:bldP spid="10" grpId="0"/>
      <p:bldP spid="27" grpId="0"/>
      <p:bldP spid="33" grpId="0"/>
      <p:bldP spid="44" grpId="0"/>
      <p:bldP spid="47" grpId="0" animBg="1"/>
      <p:bldP spid="11" grpId="0"/>
      <p:bldP spid="22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099" y="1334400"/>
            <a:ext cx="61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The NEWMA </a:t>
            </a:r>
            <a:r>
              <a:rPr lang="fr-FR" sz="2800" dirty="0" err="1" smtClean="0"/>
              <a:t>algorithm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358011" y="205744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Description</a:t>
            </a:r>
            <a:endParaRPr lang="fr-FR" sz="2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4089681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4369018"/>
            <a:ext cx="200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Experiments</a:t>
            </a:r>
            <a:endParaRPr lang="fr-FR" sz="2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177621"/>
            <a:ext cx="1081894" cy="108189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9099" y="5456958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58009" y="2841895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Choice</a:t>
            </a:r>
            <a:r>
              <a:rPr lang="fr-FR" sz="2400" dirty="0" smtClean="0"/>
              <a:t> of        :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endParaRPr lang="fr-FR" sz="2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358011" y="359451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Setting the </a:t>
            </a:r>
            <a:r>
              <a:rPr lang="fr-FR" sz="2400" dirty="0" err="1" smtClean="0"/>
              <a:t>threshold</a:t>
            </a:r>
            <a:endParaRPr lang="fr-FR" sz="24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8" y="1893509"/>
            <a:ext cx="812843" cy="81284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6" y="2643757"/>
            <a:ext cx="812843" cy="8128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7" y="3386907"/>
            <a:ext cx="812843" cy="8128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37" y="2945560"/>
            <a:ext cx="247642" cy="2543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61" y="3761524"/>
            <a:ext cx="180712" cy="1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17735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Synthetic</a:t>
            </a:r>
            <a:r>
              <a:rPr lang="fr-FR" dirty="0" smtClean="0"/>
              <a:t> Data</a:t>
            </a:r>
            <a:endParaRPr lang="fr-FR" dirty="0"/>
          </a:p>
        </p:txBody>
      </p:sp>
      <p:sp>
        <p:nvSpPr>
          <p:cNvPr id="6" name="ZoneTexte 5"/>
          <p:cNvSpPr txBox="1"/>
          <p:nvPr/>
        </p:nvSpPr>
        <p:spPr>
          <a:xfrm>
            <a:off x="1009996" y="1352424"/>
            <a:ext cx="19239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Time of </a:t>
            </a:r>
            <a:r>
              <a:rPr lang="fr-FR" dirty="0" err="1" smtClean="0"/>
              <a:t>execution</a:t>
            </a:r>
            <a:r>
              <a:rPr lang="fr-FR" dirty="0"/>
              <a:t>:</a:t>
            </a:r>
          </a:p>
        </p:txBody>
      </p:sp>
      <p:pic>
        <p:nvPicPr>
          <p:cNvPr id="17" name="Image 16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12464" y="945754"/>
            <a:ext cx="4764865" cy="223517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395" y="1690956"/>
            <a:ext cx="2971608" cy="2321990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500" y="4061500"/>
            <a:ext cx="3052704" cy="240368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17502" y="1647014"/>
            <a:ext cx="3032718" cy="2376623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65412" y="4044875"/>
            <a:ext cx="2941413" cy="2403686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4223887" y="1280776"/>
            <a:ext cx="46805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err="1" smtClean="0"/>
              <a:t>Detection</a:t>
            </a:r>
            <a:r>
              <a:rPr lang="fr-FR" dirty="0" smtClean="0"/>
              <a:t> </a:t>
            </a:r>
            <a:r>
              <a:rPr lang="fr-FR" dirty="0" err="1" smtClean="0"/>
              <a:t>result</a:t>
            </a:r>
            <a:r>
              <a:rPr lang="fr-FR" dirty="0" smtClean="0"/>
              <a:t> </a:t>
            </a:r>
            <a:r>
              <a:rPr lang="fr-FR" sz="1600" i="1" dirty="0" smtClean="0"/>
              <a:t>(</a:t>
            </a:r>
            <a:r>
              <a:rPr lang="fr-FR" sz="1600" i="1" dirty="0" err="1" smtClean="0"/>
              <a:t>varying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threshold</a:t>
            </a:r>
            <a:r>
              <a:rPr lang="fr-FR" sz="1600" i="1" dirty="0" smtClean="0"/>
              <a:t>, </a:t>
            </a:r>
            <a:r>
              <a:rPr lang="fr-FR" sz="1600" b="1" i="1" dirty="0" err="1" smtClean="0"/>
              <a:t>lower</a:t>
            </a:r>
            <a:r>
              <a:rPr lang="fr-FR" sz="1600" b="1" i="1" dirty="0" smtClean="0"/>
              <a:t> </a:t>
            </a:r>
            <a:r>
              <a:rPr lang="fr-FR" sz="1600" b="1" i="1" dirty="0" err="1" smtClean="0"/>
              <a:t>left</a:t>
            </a:r>
            <a:r>
              <a:rPr lang="fr-FR" sz="1600" b="1" i="1" dirty="0" smtClean="0"/>
              <a:t> best</a:t>
            </a:r>
            <a:r>
              <a:rPr lang="fr-FR" sz="1600" i="1" dirty="0" smtClean="0"/>
              <a:t>)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3" name="ZoneTexte 2"/>
          <p:cNvSpPr txBox="1"/>
          <p:nvPr/>
        </p:nvSpPr>
        <p:spPr>
          <a:xfrm>
            <a:off x="165323" y="860286"/>
            <a:ext cx="3255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Data: GMM </a:t>
            </a:r>
            <a:r>
              <a:rPr lang="fr-FR" dirty="0" err="1" smtClean="0"/>
              <a:t>with</a:t>
            </a:r>
            <a:r>
              <a:rPr lang="fr-FR" dirty="0" smtClean="0"/>
              <a:t> 10 components</a:t>
            </a:r>
            <a:endParaRPr lang="fr-FR" dirty="0"/>
          </a:p>
        </p:txBody>
      </p:sp>
      <p:sp>
        <p:nvSpPr>
          <p:cNvPr id="13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12/15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42125936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2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/>
          <p:nvPr/>
        </p:nvSpPr>
        <p:spPr>
          <a:xfrm>
            <a:off x="191193" y="2727911"/>
            <a:ext cx="8829007" cy="3656263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Change Point </a:t>
            </a:r>
            <a:r>
              <a:rPr lang="fr-FR" dirty="0" err="1" smtClean="0"/>
              <a:t>Detection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108066" y="1029304"/>
            <a:ext cx="5873980" cy="1328023"/>
          </a:xfrm>
          <a:prstGeom prst="round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smtClean="0"/>
              <a:t>Goal:</a:t>
            </a:r>
          </a:p>
          <a:p>
            <a:pPr algn="ctr"/>
            <a:r>
              <a:rPr lang="fr-FR" sz="2400" i="1" dirty="0" err="1"/>
              <a:t>D</a:t>
            </a:r>
            <a:r>
              <a:rPr lang="fr-FR" sz="2400" i="1" dirty="0" err="1" smtClean="0"/>
              <a:t>etect</a:t>
            </a:r>
            <a:r>
              <a:rPr lang="fr-FR" sz="2400" i="1" dirty="0" smtClean="0"/>
              <a:t> « changes » in a </a:t>
            </a:r>
            <a:r>
              <a:rPr lang="fr-FR" sz="2400" b="1" i="1" dirty="0" err="1" smtClean="0"/>
              <a:t>multivariate</a:t>
            </a:r>
            <a:r>
              <a:rPr lang="fr-FR" sz="2400" i="1" dirty="0" smtClean="0"/>
              <a:t> time </a:t>
            </a:r>
            <a:r>
              <a:rPr lang="fr-FR" sz="2400" i="1" dirty="0" err="1" smtClean="0"/>
              <a:t>series</a:t>
            </a:r>
            <a:r>
              <a:rPr lang="fr-FR" sz="2400" i="1" dirty="0" smtClean="0"/>
              <a:t> in an </a:t>
            </a:r>
            <a:r>
              <a:rPr lang="fr-FR" sz="2400" b="1" i="1" dirty="0" smtClean="0"/>
              <a:t>online </a:t>
            </a:r>
            <a:r>
              <a:rPr lang="fr-FR" sz="2400" i="1" dirty="0" err="1" smtClean="0"/>
              <a:t>fashion</a:t>
            </a:r>
            <a:r>
              <a:rPr lang="fr-FR" sz="2400" i="1" dirty="0" smtClean="0"/>
              <a:t>.</a:t>
            </a:r>
            <a:endParaRPr lang="fr-FR" sz="2400" i="1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66238" y="929550"/>
            <a:ext cx="2913560" cy="1663883"/>
          </a:xfrm>
          <a:prstGeom prst="rect">
            <a:avLst/>
          </a:prstGeom>
        </p:spPr>
      </p:pic>
      <p:cxnSp>
        <p:nvCxnSpPr>
          <p:cNvPr id="10" name="Connecteur droit avec flèche 9"/>
          <p:cNvCxnSpPr/>
          <p:nvPr/>
        </p:nvCxnSpPr>
        <p:spPr>
          <a:xfrm flipH="1" flipV="1">
            <a:off x="7589520" y="1862050"/>
            <a:ext cx="473826" cy="766108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1" name="ZoneTexte 10"/>
          <p:cNvSpPr txBox="1"/>
          <p:nvPr/>
        </p:nvSpPr>
        <p:spPr>
          <a:xfrm>
            <a:off x="7322619" y="2628158"/>
            <a:ext cx="1430969" cy="369332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dirty="0" smtClean="0"/>
              <a:t>Change point</a:t>
            </a:r>
            <a:endParaRPr lang="fr-FR" dirty="0"/>
          </a:p>
        </p:txBody>
      </p:sp>
      <p:pic>
        <p:nvPicPr>
          <p:cNvPr id="14" name="Image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48579" y="3273844"/>
            <a:ext cx="995800" cy="2908461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77449" y="4039356"/>
            <a:ext cx="2407901" cy="1354444"/>
          </a:xfrm>
          <a:prstGeom prst="rect">
            <a:avLst/>
          </a:prstGeom>
        </p:spPr>
      </p:pic>
      <p:sp>
        <p:nvSpPr>
          <p:cNvPr id="18" name="ZoneTexte 17"/>
          <p:cNvSpPr txBox="1"/>
          <p:nvPr/>
        </p:nvSpPr>
        <p:spPr>
          <a:xfrm>
            <a:off x="191193" y="2727910"/>
            <a:ext cx="336124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i="1" dirty="0" smtClean="0"/>
              <a:t>Long</a:t>
            </a:r>
            <a:r>
              <a:rPr lang="fr-FR" sz="2000" dirty="0" smtClean="0"/>
              <a:t> </a:t>
            </a:r>
            <a:r>
              <a:rPr lang="fr-FR" sz="2000" dirty="0" err="1" smtClean="0"/>
              <a:t>history</a:t>
            </a:r>
            <a:r>
              <a:rPr lang="fr-FR" sz="2000" dirty="0" smtClean="0"/>
              <a:t> of applications in:</a:t>
            </a:r>
            <a:endParaRPr lang="fr-FR" sz="2000" dirty="0"/>
          </a:p>
        </p:txBody>
      </p:sp>
      <p:sp>
        <p:nvSpPr>
          <p:cNvPr id="19" name="ZoneTexte 18"/>
          <p:cNvSpPr txBox="1"/>
          <p:nvPr/>
        </p:nvSpPr>
        <p:spPr>
          <a:xfrm>
            <a:off x="3973932" y="3221907"/>
            <a:ext cx="140600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smtClean="0"/>
              <a:t>Brain </a:t>
            </a:r>
            <a:r>
              <a:rPr lang="fr-FR" sz="1600" i="1" dirty="0" err="1" smtClean="0"/>
              <a:t>activity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detection</a:t>
            </a:r>
            <a:endParaRPr lang="fr-FR" sz="1600" i="1" dirty="0"/>
          </a:p>
        </p:txBody>
      </p:sp>
      <p:sp>
        <p:nvSpPr>
          <p:cNvPr id="20" name="ZoneTexte 19"/>
          <p:cNvSpPr txBox="1"/>
          <p:nvPr/>
        </p:nvSpPr>
        <p:spPr>
          <a:xfrm>
            <a:off x="4470952" y="5550089"/>
            <a:ext cx="1620893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Seismic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detection</a:t>
            </a:r>
            <a:endParaRPr lang="fr-FR" sz="1600" i="1" dirty="0"/>
          </a:p>
        </p:txBody>
      </p:sp>
      <p:sp>
        <p:nvSpPr>
          <p:cNvPr id="21" name="ZoneTexte 20"/>
          <p:cNvSpPr txBox="1"/>
          <p:nvPr/>
        </p:nvSpPr>
        <p:spPr>
          <a:xfrm>
            <a:off x="4019550" y="6048656"/>
            <a:ext cx="4796378" cy="338554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err="1" smtClean="0"/>
              <a:t>Basseville</a:t>
            </a:r>
            <a:r>
              <a:rPr lang="fr-FR" sz="1600" dirty="0" smtClean="0"/>
              <a:t>, </a:t>
            </a:r>
            <a:r>
              <a:rPr lang="fr-FR" sz="1600" dirty="0" err="1" smtClean="0"/>
              <a:t>Nikiforov</a:t>
            </a:r>
            <a:r>
              <a:rPr lang="fr-FR" sz="1600" dirty="0" smtClean="0"/>
              <a:t>. </a:t>
            </a:r>
            <a:r>
              <a:rPr lang="fr-FR" sz="1600" i="1" dirty="0" err="1"/>
              <a:t>Detection</a:t>
            </a:r>
            <a:r>
              <a:rPr lang="fr-FR" sz="1600" i="1" dirty="0"/>
              <a:t> of abrupt </a:t>
            </a:r>
            <a:r>
              <a:rPr lang="fr-FR" sz="1600" i="1" dirty="0" smtClean="0"/>
              <a:t>changes. </a:t>
            </a:r>
            <a:r>
              <a:rPr lang="fr-FR" sz="1600" dirty="0" smtClean="0"/>
              <a:t>1993</a:t>
            </a:r>
            <a:endParaRPr lang="fr-FR" sz="1600" dirty="0"/>
          </a:p>
        </p:txBody>
      </p:sp>
      <p:pic>
        <p:nvPicPr>
          <p:cNvPr id="22" name="Image 2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9848" y="3033827"/>
            <a:ext cx="1795575" cy="1190544"/>
          </a:xfrm>
          <a:prstGeom prst="rect">
            <a:avLst/>
          </a:prstGeom>
        </p:spPr>
      </p:pic>
      <p:sp>
        <p:nvSpPr>
          <p:cNvPr id="23" name="ZoneTexte 22"/>
          <p:cNvSpPr txBox="1"/>
          <p:nvPr/>
        </p:nvSpPr>
        <p:spPr>
          <a:xfrm>
            <a:off x="6929691" y="4234561"/>
            <a:ext cx="168039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Network intrusion</a:t>
            </a:r>
            <a:endParaRPr lang="fr-FR" sz="1600" i="1" dirty="0"/>
          </a:p>
        </p:txBody>
      </p:sp>
      <p:pic>
        <p:nvPicPr>
          <p:cNvPr id="24" name="Imag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396" y="3264056"/>
            <a:ext cx="2427967" cy="1620669"/>
          </a:xfrm>
          <a:prstGeom prst="rect">
            <a:avLst/>
          </a:prstGeom>
        </p:spPr>
      </p:pic>
      <p:sp>
        <p:nvSpPr>
          <p:cNvPr id="25" name="ZoneTexte 24"/>
          <p:cNvSpPr txBox="1"/>
          <p:nvPr/>
        </p:nvSpPr>
        <p:spPr>
          <a:xfrm>
            <a:off x="365396" y="4978301"/>
            <a:ext cx="24279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600" i="1" dirty="0" err="1" smtClean="0"/>
              <a:t>Fault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detection</a:t>
            </a:r>
            <a:r>
              <a:rPr lang="fr-FR" sz="1600" i="1" dirty="0" smtClean="0"/>
              <a:t> in engineering </a:t>
            </a:r>
            <a:r>
              <a:rPr lang="fr-FR" sz="1600" i="1" dirty="0" err="1" smtClean="0"/>
              <a:t>systems</a:t>
            </a:r>
            <a:endParaRPr lang="fr-FR" sz="1600" i="1" dirty="0"/>
          </a:p>
        </p:txBody>
      </p:sp>
      <p:sp>
        <p:nvSpPr>
          <p:cNvPr id="26" name="ZoneTexte 25"/>
          <p:cNvSpPr txBox="1"/>
          <p:nvPr/>
        </p:nvSpPr>
        <p:spPr>
          <a:xfrm>
            <a:off x="6786190" y="5630719"/>
            <a:ext cx="196739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err="1" smtClean="0"/>
              <a:t>Epidemic</a:t>
            </a:r>
            <a:r>
              <a:rPr lang="fr-FR" sz="1600" i="1" dirty="0" smtClean="0"/>
              <a:t> </a:t>
            </a:r>
            <a:r>
              <a:rPr lang="fr-FR" sz="1600" i="1" dirty="0" err="1" smtClean="0"/>
              <a:t>outbreaks</a:t>
            </a:r>
            <a:r>
              <a:rPr lang="fr-FR" sz="1600" i="1" dirty="0" smtClean="0"/>
              <a:t>…</a:t>
            </a:r>
            <a:endParaRPr lang="fr-FR" sz="1600" i="1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8228" y="4490820"/>
            <a:ext cx="1809092" cy="1206062"/>
          </a:xfrm>
          <a:prstGeom prst="rect">
            <a:avLst/>
          </a:prstGeom>
        </p:spPr>
      </p:pic>
      <p:sp>
        <p:nvSpPr>
          <p:cNvPr id="2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91213542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/>
      <p:bldP spid="19" grpId="0"/>
      <p:bldP spid="20" grpId="0"/>
      <p:bldP spid="21" grpId="0" animBg="1"/>
      <p:bldP spid="23" grpId="0"/>
      <p:bldP spid="25" grpId="0"/>
      <p:bldP spid="26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Voice </a:t>
            </a:r>
            <a:r>
              <a:rPr lang="fr-FR" dirty="0" err="1" smtClean="0"/>
              <a:t>activity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endParaRPr lang="fr-FR" dirty="0"/>
          </a:p>
        </p:txBody>
      </p:sp>
      <p:pic>
        <p:nvPicPr>
          <p:cNvPr id="5" name="test">
            <a:hlinkClick r:id="" action="ppaction://media"/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834186" y="2193065"/>
            <a:ext cx="609600" cy="609600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9894" y="1068123"/>
            <a:ext cx="1809092" cy="94223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803" y="1066238"/>
            <a:ext cx="1262595" cy="946005"/>
          </a:xfrm>
          <a:prstGeom prst="rect">
            <a:avLst/>
          </a:prstGeom>
        </p:spPr>
      </p:pic>
      <p:sp>
        <p:nvSpPr>
          <p:cNvPr id="8" name="ZoneTexte 7"/>
          <p:cNvSpPr txBox="1"/>
          <p:nvPr/>
        </p:nvSpPr>
        <p:spPr>
          <a:xfrm>
            <a:off x="2256056" y="1386840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400" dirty="0" smtClean="0"/>
              <a:t>+</a:t>
            </a:r>
            <a:endParaRPr lang="fr-FR" dirty="0"/>
          </a:p>
        </p:txBody>
      </p:sp>
      <p:cxnSp>
        <p:nvCxnSpPr>
          <p:cNvPr id="10" name="Connecteur droit avec flèche 9"/>
          <p:cNvCxnSpPr/>
          <p:nvPr/>
        </p:nvCxnSpPr>
        <p:spPr>
          <a:xfrm>
            <a:off x="3885336" y="1524000"/>
            <a:ext cx="1963534" cy="0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pic>
        <p:nvPicPr>
          <p:cNvPr id="11" name="Imag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81354" y="973822"/>
            <a:ext cx="2464029" cy="1642685"/>
          </a:xfrm>
          <a:prstGeom prst="rect">
            <a:avLst/>
          </a:prstGeom>
        </p:spPr>
      </p:pic>
      <p:cxnSp>
        <p:nvCxnSpPr>
          <p:cNvPr id="16" name="Connecteur droit avec flèche 15"/>
          <p:cNvCxnSpPr/>
          <p:nvPr/>
        </p:nvCxnSpPr>
        <p:spPr>
          <a:xfrm>
            <a:off x="7271559" y="2711563"/>
            <a:ext cx="0" cy="435159"/>
          </a:xfrm>
          <a:prstGeom prst="straightConnector1">
            <a:avLst/>
          </a:prstGeom>
          <a:ln>
            <a:tailEnd type="triangle"/>
          </a:ln>
        </p:spPr>
        <p:style>
          <a:lnRef idx="3">
            <a:schemeClr val="dk1"/>
          </a:lnRef>
          <a:fillRef idx="0">
            <a:schemeClr val="dk1"/>
          </a:fillRef>
          <a:effectRef idx="2">
            <a:schemeClr val="dk1"/>
          </a:effectRef>
          <a:fontRef idx="minor">
            <a:schemeClr val="tx1"/>
          </a:fontRef>
        </p:style>
      </p:cxnSp>
      <p:sp>
        <p:nvSpPr>
          <p:cNvPr id="17" name="ZoneTexte 16"/>
          <p:cNvSpPr txBox="1"/>
          <p:nvPr/>
        </p:nvSpPr>
        <p:spPr>
          <a:xfrm>
            <a:off x="6196159" y="3240607"/>
            <a:ext cx="2150800" cy="374571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fr-FR" sz="1600" dirty="0" smtClean="0"/>
              <a:t>Change point </a:t>
            </a:r>
            <a:r>
              <a:rPr lang="fr-FR" sz="1600" dirty="0" err="1" smtClean="0"/>
              <a:t>detection</a:t>
            </a:r>
            <a:endParaRPr lang="fr-FR" sz="1600" dirty="0"/>
          </a:p>
        </p:txBody>
      </p:sp>
      <p:sp>
        <p:nvSpPr>
          <p:cNvPr id="18" name="ZoneTexte 17"/>
          <p:cNvSpPr txBox="1"/>
          <p:nvPr/>
        </p:nvSpPr>
        <p:spPr>
          <a:xfrm>
            <a:off x="4041965" y="1617672"/>
            <a:ext cx="159856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sz="1400" i="1" dirty="0" smtClean="0"/>
              <a:t>Short Time Fourier </a:t>
            </a:r>
            <a:r>
              <a:rPr lang="fr-FR" sz="1400" i="1" dirty="0" err="1" smtClean="0"/>
              <a:t>Transform</a:t>
            </a:r>
            <a:endParaRPr lang="fr-FR" sz="1400" i="1" dirty="0"/>
          </a:p>
        </p:txBody>
      </p:sp>
      <p:pic>
        <p:nvPicPr>
          <p:cNvPr id="19" name="Image 18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2427" y="3895937"/>
            <a:ext cx="3040835" cy="2403686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8295" y="3920049"/>
            <a:ext cx="2971609" cy="2355460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053" y="3614955"/>
            <a:ext cx="4627272" cy="176025"/>
          </a:xfrm>
          <a:prstGeom prst="rect">
            <a:avLst/>
          </a:prstGeom>
        </p:spPr>
      </p:pic>
      <p:sp>
        <p:nvSpPr>
          <p:cNvPr id="2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2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13/15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8275189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17" grpId="0" animBg="1"/>
      <p:bldP spid="1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Video</a:t>
            </a:r>
            <a:r>
              <a:rPr lang="fr-FR" dirty="0" smtClean="0"/>
              <a:t> monitoring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31233" y="960577"/>
            <a:ext cx="170187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err="1" smtClean="0"/>
              <a:t>Apply</a:t>
            </a:r>
            <a:r>
              <a:rPr lang="fr-FR" dirty="0" smtClean="0"/>
              <a:t> NEWMA on </a:t>
            </a:r>
            <a:r>
              <a:rPr lang="fr-FR" dirty="0" err="1" smtClean="0"/>
              <a:t>each</a:t>
            </a:r>
            <a:r>
              <a:rPr lang="fr-FR" dirty="0" smtClean="0"/>
              <a:t> block of pixels:</a:t>
            </a:r>
            <a:endParaRPr lang="fr-FR" dirty="0"/>
          </a:p>
        </p:txBody>
      </p:sp>
      <p:pic>
        <p:nvPicPr>
          <p:cNvPr id="6" name="demo_parking_lot_cctv_CUT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099063" y="960577"/>
            <a:ext cx="6870023" cy="3864387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231233" y="4157834"/>
            <a:ext cx="183334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i="1" dirty="0" smtClean="0"/>
              <a:t>Real-time, </a:t>
            </a:r>
            <a:r>
              <a:rPr lang="fr-FR" sz="1600" i="1" dirty="0" smtClean="0"/>
              <a:t>no GPU.</a:t>
            </a:r>
            <a:endParaRPr lang="fr-FR" sz="1600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2405204" y="5570803"/>
            <a:ext cx="30762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No </a:t>
            </a:r>
            <a:r>
              <a:rPr lang="fr-FR" dirty="0" err="1" smtClean="0"/>
              <a:t>need</a:t>
            </a:r>
            <a:r>
              <a:rPr lang="fr-FR" dirty="0" smtClean="0"/>
              <a:t> to record </a:t>
            </a:r>
            <a:r>
              <a:rPr lang="fr-FR" dirty="0" err="1" smtClean="0"/>
              <a:t>everything</a:t>
            </a:r>
            <a:r>
              <a:rPr lang="fr-FR" dirty="0" smtClean="0"/>
              <a:t> !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57959" y="5112343"/>
            <a:ext cx="2407901" cy="1286252"/>
          </a:xfrm>
          <a:prstGeom prst="rect">
            <a:avLst/>
          </a:prstGeom>
        </p:spPr>
      </p:pic>
      <p:sp>
        <p:nvSpPr>
          <p:cNvPr id="10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1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14/15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6354181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0" fill="hold">
                      <p:stCondLst>
                        <p:cond delay="0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1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  <p:bldLst>
      <p:bldP spid="8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099" y="1334400"/>
            <a:ext cx="61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The NEWMA </a:t>
            </a:r>
            <a:r>
              <a:rPr lang="fr-FR" sz="2800" dirty="0" err="1" smtClean="0"/>
              <a:t>algorithm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358011" y="205744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Description</a:t>
            </a:r>
            <a:endParaRPr lang="fr-FR" sz="2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4089681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4369018"/>
            <a:ext cx="200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Experiments</a:t>
            </a:r>
            <a:endParaRPr lang="fr-FR" sz="2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177621"/>
            <a:ext cx="1081894" cy="108189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9099" y="5456958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58009" y="2841895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Choice</a:t>
            </a:r>
            <a:r>
              <a:rPr lang="fr-FR" sz="2400" dirty="0" smtClean="0"/>
              <a:t> of        :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endParaRPr lang="fr-FR" sz="2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358011" y="359451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Setting the </a:t>
            </a:r>
            <a:r>
              <a:rPr lang="fr-FR" sz="2400" dirty="0" err="1" smtClean="0"/>
              <a:t>threshold</a:t>
            </a:r>
            <a:endParaRPr lang="fr-FR" sz="24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8" y="1893509"/>
            <a:ext cx="812843" cy="81284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6" y="2643757"/>
            <a:ext cx="812843" cy="8128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7" y="3386907"/>
            <a:ext cx="812843" cy="8128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68037" y="2945560"/>
            <a:ext cx="247642" cy="2543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61" y="3761524"/>
            <a:ext cx="180712" cy="1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9097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Conclusion, </a:t>
            </a:r>
            <a:r>
              <a:rPr lang="fr-FR" dirty="0" err="1" smtClean="0"/>
              <a:t>outlooks</a:t>
            </a:r>
            <a:endParaRPr lang="fr-FR" dirty="0"/>
          </a:p>
        </p:txBody>
      </p:sp>
      <p:sp>
        <p:nvSpPr>
          <p:cNvPr id="3" name="Espace réservé du contenu 2"/>
          <p:cNvSpPr>
            <a:spLocks noGrp="1"/>
          </p:cNvSpPr>
          <p:nvPr>
            <p:ph idx="1"/>
          </p:nvPr>
        </p:nvSpPr>
        <p:spPr>
          <a:xfrm>
            <a:off x="86269" y="962127"/>
            <a:ext cx="9005977" cy="5378292"/>
          </a:xfrm>
        </p:spPr>
        <p:txBody>
          <a:bodyPr>
            <a:normAutofit lnSpcReduction="10000"/>
          </a:bodyPr>
          <a:lstStyle/>
          <a:p>
            <a:r>
              <a:rPr lang="fr-FR" sz="2400" dirty="0" err="1" smtClean="0"/>
              <a:t>Introduced</a:t>
            </a:r>
            <a:r>
              <a:rPr lang="fr-FR" sz="2400" dirty="0" smtClean="0"/>
              <a:t> « No </a:t>
            </a:r>
            <a:r>
              <a:rPr lang="fr-FR" sz="2400" dirty="0" err="1" smtClean="0"/>
              <a:t>prior</a:t>
            </a:r>
            <a:r>
              <a:rPr lang="fr-FR" sz="2400" dirty="0" smtClean="0"/>
              <a:t> </a:t>
            </a:r>
            <a:r>
              <a:rPr lang="fr-FR" sz="2400" dirty="0" err="1" smtClean="0"/>
              <a:t>knowledge</a:t>
            </a:r>
            <a:r>
              <a:rPr lang="fr-FR" sz="2400" dirty="0" smtClean="0"/>
              <a:t> »-EWMA:</a:t>
            </a:r>
          </a:p>
          <a:p>
            <a:pPr lvl="1"/>
            <a:r>
              <a:rPr lang="fr-FR" sz="2000" b="1" dirty="0" smtClean="0"/>
              <a:t>Simple</a:t>
            </a:r>
            <a:r>
              <a:rPr lang="fr-FR" sz="2000" dirty="0" smtClean="0"/>
              <a:t> but </a:t>
            </a:r>
            <a:r>
              <a:rPr lang="fr-FR" sz="2000" b="1" dirty="0" err="1" smtClean="0"/>
              <a:t>novel</a:t>
            </a:r>
            <a:r>
              <a:rPr lang="fr-FR" sz="2000" dirty="0" smtClean="0"/>
              <a:t> </a:t>
            </a:r>
            <a:r>
              <a:rPr lang="fr-FR" sz="2000" dirty="0" err="1" smtClean="0"/>
              <a:t>idea</a:t>
            </a:r>
            <a:r>
              <a:rPr lang="fr-FR" sz="2000" dirty="0" smtClean="0"/>
              <a:t> </a:t>
            </a:r>
            <a:r>
              <a:rPr lang="fr-FR" sz="2000" dirty="0" err="1" smtClean="0"/>
              <a:t>inspired</a:t>
            </a:r>
            <a:r>
              <a:rPr lang="fr-FR" sz="2000" dirty="0" smtClean="0"/>
              <a:t> by </a:t>
            </a:r>
            <a:r>
              <a:rPr lang="fr-FR" sz="2000" dirty="0" err="1" smtClean="0"/>
              <a:t>existing</a:t>
            </a:r>
            <a:r>
              <a:rPr lang="fr-FR" sz="2000" dirty="0" smtClean="0"/>
              <a:t> </a:t>
            </a:r>
            <a:r>
              <a:rPr lang="fr-FR" sz="2000" dirty="0" err="1" smtClean="0"/>
              <a:t>methods</a:t>
            </a:r>
            <a:r>
              <a:rPr lang="fr-FR" sz="2000" dirty="0" smtClean="0"/>
              <a:t> (EWMA and MA)</a:t>
            </a:r>
          </a:p>
          <a:p>
            <a:pPr lvl="1"/>
            <a:r>
              <a:rPr lang="fr-FR" sz="2000" dirty="0" smtClean="0"/>
              <a:t>Compare </a:t>
            </a:r>
            <a:r>
              <a:rPr lang="fr-FR" sz="2000" b="1" dirty="0" err="1" smtClean="0"/>
              <a:t>old</a:t>
            </a:r>
            <a:r>
              <a:rPr lang="fr-FR" sz="2000" dirty="0" smtClean="0"/>
              <a:t> and </a:t>
            </a:r>
            <a:r>
              <a:rPr lang="fr-FR" sz="2000" b="1" dirty="0" err="1" smtClean="0"/>
              <a:t>recent</a:t>
            </a:r>
            <a:r>
              <a:rPr lang="fr-FR" sz="2000" dirty="0" smtClean="0"/>
              <a:t> </a:t>
            </a:r>
            <a:r>
              <a:rPr lang="fr-FR" sz="2000" dirty="0" err="1" smtClean="0"/>
              <a:t>samples</a:t>
            </a:r>
            <a:r>
              <a:rPr lang="fr-FR" sz="2000" dirty="0" smtClean="0"/>
              <a:t> </a:t>
            </a:r>
            <a:r>
              <a:rPr lang="fr-FR" sz="2000" i="1" dirty="0" err="1" smtClean="0"/>
              <a:t>without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storing</a:t>
            </a:r>
            <a:r>
              <a:rPr lang="fr-FR" sz="2000" i="1" dirty="0" smtClean="0"/>
              <a:t> </a:t>
            </a:r>
            <a:r>
              <a:rPr lang="fr-FR" sz="2000" i="1" dirty="0" err="1" smtClean="0"/>
              <a:t>them</a:t>
            </a:r>
            <a:r>
              <a:rPr lang="fr-FR" sz="2000" i="1" dirty="0" smtClean="0"/>
              <a:t> in memory</a:t>
            </a:r>
          </a:p>
          <a:p>
            <a:pPr lvl="1"/>
            <a:r>
              <a:rPr lang="fr-FR" sz="2000" dirty="0" err="1" smtClean="0"/>
              <a:t>Faster</a:t>
            </a:r>
            <a:r>
              <a:rPr lang="fr-FR" sz="2000" dirty="0" smtClean="0"/>
              <a:t> </a:t>
            </a:r>
            <a:r>
              <a:rPr lang="fr-FR" sz="2000" dirty="0" err="1" smtClean="0"/>
              <a:t>than</a:t>
            </a:r>
            <a:r>
              <a:rPr lang="fr-FR" sz="2000" dirty="0" smtClean="0"/>
              <a:t> </a:t>
            </a:r>
            <a:r>
              <a:rPr lang="fr-FR" sz="2000" dirty="0" err="1" smtClean="0"/>
              <a:t>existing</a:t>
            </a:r>
            <a:r>
              <a:rPr lang="fr-FR" sz="2000" dirty="0" smtClean="0"/>
              <a:t> non-</a:t>
            </a:r>
            <a:r>
              <a:rPr lang="fr-FR" sz="2000" dirty="0" err="1" smtClean="0"/>
              <a:t>parametric</a:t>
            </a:r>
            <a:r>
              <a:rPr lang="fr-FR" sz="2000" dirty="0" smtClean="0"/>
              <a:t> </a:t>
            </a:r>
            <a:r>
              <a:rPr lang="fr-FR" sz="2000" dirty="0" err="1" smtClean="0"/>
              <a:t>methods</a:t>
            </a:r>
            <a:endParaRPr lang="fr-FR" sz="2000" dirty="0" smtClean="0"/>
          </a:p>
          <a:p>
            <a:pPr lvl="1"/>
            <a:endParaRPr lang="fr-FR" sz="2000" dirty="0" smtClean="0"/>
          </a:p>
          <a:p>
            <a:r>
              <a:rPr lang="fr-FR" sz="2400" dirty="0" smtClean="0"/>
              <a:t>Addition of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r>
              <a:rPr lang="fr-FR" sz="2400" dirty="0" smtClean="0"/>
              <a:t> to use the MMD </a:t>
            </a:r>
            <a:r>
              <a:rPr lang="fr-FR" sz="2400" dirty="0" err="1" smtClean="0"/>
              <a:t>between</a:t>
            </a:r>
            <a:r>
              <a:rPr lang="fr-FR" sz="2400" dirty="0" smtClean="0"/>
              <a:t> distributions</a:t>
            </a:r>
          </a:p>
          <a:p>
            <a:pPr lvl="1"/>
            <a:r>
              <a:rPr lang="fr-FR" sz="2000" dirty="0" smtClean="0"/>
              <a:t>Use of </a:t>
            </a:r>
            <a:r>
              <a:rPr lang="fr-FR" sz="2000" b="1" dirty="0" smtClean="0"/>
              <a:t>OPU </a:t>
            </a:r>
            <a:r>
              <a:rPr lang="fr-FR" sz="2000" dirty="0" smtClean="0"/>
              <a:t>for constant-time </a:t>
            </a:r>
            <a:r>
              <a:rPr lang="fr-FR" sz="2000" dirty="0" err="1" smtClean="0"/>
              <a:t>Random</a:t>
            </a:r>
            <a:r>
              <a:rPr lang="fr-FR" sz="2000" dirty="0" smtClean="0"/>
              <a:t> </a:t>
            </a:r>
            <a:r>
              <a:rPr lang="fr-FR" sz="2000" dirty="0" err="1" smtClean="0"/>
              <a:t>Feature</a:t>
            </a:r>
            <a:endParaRPr lang="fr-FR" sz="2000" b="1" dirty="0" smtClean="0"/>
          </a:p>
          <a:p>
            <a:pPr marL="0" indent="0">
              <a:buNone/>
            </a:pPr>
            <a:endParaRPr lang="fr-FR" sz="2400" dirty="0" smtClean="0"/>
          </a:p>
          <a:p>
            <a:r>
              <a:rPr lang="fr-FR" sz="2400" dirty="0" err="1" smtClean="0"/>
              <a:t>Outlooks</a:t>
            </a:r>
            <a:r>
              <a:rPr lang="fr-FR" sz="2400" dirty="0" smtClean="0"/>
              <a:t>:</a:t>
            </a:r>
          </a:p>
          <a:p>
            <a:pPr lvl="1"/>
            <a:endParaRPr lang="fr-FR" sz="2000" b="1" dirty="0" smtClean="0"/>
          </a:p>
          <a:p>
            <a:pPr lvl="1"/>
            <a:r>
              <a:rPr lang="fr-FR" sz="2000" b="1" dirty="0" smtClean="0"/>
              <a:t>Application to </a:t>
            </a:r>
            <a:r>
              <a:rPr lang="fr-FR" sz="2000" b="1" dirty="0" err="1" smtClean="0"/>
              <a:t>dynamic</a:t>
            </a:r>
            <a:r>
              <a:rPr lang="fr-FR" sz="2000" b="1" dirty="0" smtClean="0"/>
              <a:t> graph</a:t>
            </a:r>
          </a:p>
          <a:p>
            <a:pPr lvl="2"/>
            <a:r>
              <a:rPr lang="fr-FR" sz="1800" dirty="0" smtClean="0"/>
              <a:t>Non-</a:t>
            </a:r>
            <a:r>
              <a:rPr lang="fr-FR" sz="1800" dirty="0" err="1" smtClean="0"/>
              <a:t>iid</a:t>
            </a:r>
            <a:r>
              <a:rPr lang="fr-FR" sz="1800" dirty="0" smtClean="0"/>
              <a:t>…</a:t>
            </a:r>
          </a:p>
          <a:p>
            <a:pPr lvl="2"/>
            <a:r>
              <a:rPr lang="fr-FR" sz="1800" dirty="0" err="1" smtClean="0"/>
              <a:t>What</a:t>
            </a:r>
            <a:r>
              <a:rPr lang="fr-FR" sz="1800" dirty="0" smtClean="0"/>
              <a:t> </a:t>
            </a:r>
            <a:r>
              <a:rPr lang="fr-FR" sz="1800" dirty="0" err="1" smtClean="0"/>
              <a:t>is</a:t>
            </a:r>
            <a:r>
              <a:rPr lang="fr-FR" sz="1800" dirty="0" smtClean="0"/>
              <a:t> a good       ? </a:t>
            </a:r>
            <a:r>
              <a:rPr lang="fr-FR" sz="1800" dirty="0" err="1" smtClean="0"/>
              <a:t>What</a:t>
            </a:r>
            <a:r>
              <a:rPr lang="fr-FR" sz="1800" dirty="0" smtClean="0"/>
              <a:t> </a:t>
            </a:r>
            <a:r>
              <a:rPr lang="fr-FR" sz="1800" dirty="0" err="1" smtClean="0"/>
              <a:t>is</a:t>
            </a:r>
            <a:r>
              <a:rPr lang="fr-FR" sz="1800" dirty="0" smtClean="0"/>
              <a:t> the </a:t>
            </a:r>
            <a:r>
              <a:rPr lang="fr-FR" sz="1800" dirty="0" err="1" smtClean="0"/>
              <a:t>corresponding</a:t>
            </a:r>
            <a:r>
              <a:rPr lang="fr-FR" sz="1800" dirty="0" smtClean="0"/>
              <a:t>          ?</a:t>
            </a:r>
          </a:p>
          <a:p>
            <a:pPr lvl="1"/>
            <a:r>
              <a:rPr lang="fr-FR" sz="2000" dirty="0" err="1" smtClean="0"/>
              <a:t>Learn</a:t>
            </a:r>
            <a:r>
              <a:rPr lang="fr-FR" sz="2000" dirty="0" smtClean="0"/>
              <a:t> the       to </a:t>
            </a:r>
            <a:r>
              <a:rPr lang="fr-FR" sz="2000" dirty="0" err="1" smtClean="0"/>
              <a:t>be</a:t>
            </a:r>
            <a:r>
              <a:rPr lang="fr-FR" sz="2000" dirty="0" smtClean="0"/>
              <a:t> sensitive to </a:t>
            </a:r>
            <a:r>
              <a:rPr lang="fr-FR" sz="2000" dirty="0" err="1" smtClean="0"/>
              <a:t>only</a:t>
            </a:r>
            <a:r>
              <a:rPr lang="fr-FR" sz="2000" dirty="0" smtClean="0"/>
              <a:t> </a:t>
            </a:r>
            <a:r>
              <a:rPr lang="fr-FR" sz="2000" dirty="0" err="1" smtClean="0"/>
              <a:t>selected</a:t>
            </a:r>
            <a:r>
              <a:rPr lang="fr-FR" sz="2000" dirty="0" smtClean="0"/>
              <a:t> changes ? </a:t>
            </a:r>
          </a:p>
          <a:p>
            <a:pPr lvl="1"/>
            <a:r>
              <a:rPr lang="fr-FR" sz="2000" dirty="0" smtClean="0"/>
              <a:t>For </a:t>
            </a:r>
            <a:r>
              <a:rPr lang="fr-FR" sz="2000" dirty="0" err="1" smtClean="0"/>
              <a:t>structured</a:t>
            </a:r>
            <a:r>
              <a:rPr lang="fr-FR" sz="2000" dirty="0" smtClean="0"/>
              <a:t> (</a:t>
            </a:r>
            <a:r>
              <a:rPr lang="fr-FR" sz="2000" dirty="0" err="1" smtClean="0"/>
              <a:t>sparse</a:t>
            </a:r>
            <a:r>
              <a:rPr lang="fr-FR" sz="2000" dirty="0" smtClean="0"/>
              <a:t>) data, </a:t>
            </a:r>
            <a:r>
              <a:rPr lang="fr-FR" sz="2000" i="1" dirty="0" err="1" smtClean="0"/>
              <a:t>limit</a:t>
            </a:r>
            <a:r>
              <a:rPr lang="fr-FR" sz="2000" i="1" dirty="0" smtClean="0"/>
              <a:t> the </a:t>
            </a:r>
            <a:r>
              <a:rPr lang="fr-FR" sz="2000" i="1" dirty="0" err="1" smtClean="0"/>
              <a:t>number</a:t>
            </a:r>
            <a:r>
              <a:rPr lang="fr-FR" sz="2000" i="1" dirty="0" smtClean="0"/>
              <a:t> of </a:t>
            </a:r>
            <a:r>
              <a:rPr lang="fr-FR" sz="2000" i="1" dirty="0" err="1" smtClean="0"/>
              <a:t>features</a:t>
            </a:r>
            <a:endParaRPr lang="fr-FR" sz="2000" b="1" i="1" dirty="0" smtClean="0"/>
          </a:p>
          <a:p>
            <a:pPr lvl="1"/>
            <a:r>
              <a:rPr lang="fr-FR" sz="2000" dirty="0" smtClean="0"/>
              <a:t>Application in </a:t>
            </a:r>
            <a:r>
              <a:rPr lang="fr-FR" sz="2000" dirty="0" err="1" smtClean="0"/>
              <a:t>stochastic</a:t>
            </a:r>
            <a:r>
              <a:rPr lang="fr-FR" sz="2000" dirty="0" smtClean="0"/>
              <a:t> quasi-Newton </a:t>
            </a:r>
            <a:r>
              <a:rPr lang="fr-FR" sz="2000" dirty="0" err="1" smtClean="0"/>
              <a:t>optimization</a:t>
            </a:r>
            <a:r>
              <a:rPr lang="fr-FR" sz="2000" dirty="0" smtClean="0"/>
              <a:t>…</a:t>
            </a:r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57950" y="3447692"/>
            <a:ext cx="2313926" cy="1548749"/>
          </a:xfrm>
          <a:prstGeom prst="rect">
            <a:avLst/>
          </a:prstGeom>
        </p:spPr>
      </p:pic>
      <p:sp>
        <p:nvSpPr>
          <p:cNvPr id="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7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15/15</a:t>
            </a:r>
            <a:endParaRPr lang="fr-FR" dirty="0"/>
          </a:p>
        </p:txBody>
      </p:sp>
      <p:pic>
        <p:nvPicPr>
          <p:cNvPr id="4" name="Image 3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3101" y="5047366"/>
            <a:ext cx="202617" cy="208093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94099" y="5000632"/>
            <a:ext cx="320823" cy="259977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5282" y="5697168"/>
            <a:ext cx="252602" cy="138287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70717" y="5337789"/>
            <a:ext cx="202617" cy="2080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87412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3" end="1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5" end="1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Thank</a:t>
            </a:r>
            <a:r>
              <a:rPr lang="fr-FR" dirty="0" smtClean="0"/>
              <a:t> </a:t>
            </a:r>
            <a:r>
              <a:rPr lang="fr-FR" dirty="0" err="1" smtClean="0"/>
              <a:t>you</a:t>
            </a:r>
            <a:r>
              <a:rPr lang="fr-FR" dirty="0" smtClean="0"/>
              <a:t> !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305972" y="1443892"/>
            <a:ext cx="8423813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dirty="0" smtClean="0"/>
              <a:t>Keriven, Garreau, Poli. </a:t>
            </a:r>
            <a:r>
              <a:rPr lang="fr-FR" b="1" dirty="0" smtClean="0"/>
              <a:t>NEWMA: a new </a:t>
            </a:r>
            <a:r>
              <a:rPr lang="fr-FR" b="1" dirty="0" err="1" smtClean="0"/>
              <a:t>method</a:t>
            </a:r>
            <a:r>
              <a:rPr lang="fr-FR" b="1" dirty="0" smtClean="0"/>
              <a:t> for </a:t>
            </a:r>
            <a:r>
              <a:rPr lang="fr-FR" b="1" dirty="0" err="1" smtClean="0"/>
              <a:t>scalable</a:t>
            </a:r>
            <a:r>
              <a:rPr lang="fr-FR" b="1" dirty="0" smtClean="0"/>
              <a:t> model-free online change-point </a:t>
            </a:r>
            <a:r>
              <a:rPr lang="fr-FR" b="1" dirty="0" err="1" smtClean="0"/>
              <a:t>detection</a:t>
            </a:r>
            <a:r>
              <a:rPr lang="fr-FR" dirty="0" smtClean="0"/>
              <a:t>. </a:t>
            </a:r>
            <a:r>
              <a:rPr lang="fr-FR" dirty="0" err="1" smtClean="0"/>
              <a:t>Submitted</a:t>
            </a:r>
            <a:r>
              <a:rPr lang="fr-FR" dirty="0"/>
              <a:t>. </a:t>
            </a:r>
            <a:r>
              <a:rPr lang="fr-FR" i="1" dirty="0" smtClean="0"/>
              <a:t>arXiv:1805.08061</a:t>
            </a:r>
          </a:p>
          <a:p>
            <a:endParaRPr lang="fr-FR" dirty="0" smtClean="0"/>
          </a:p>
          <a:p>
            <a:endParaRPr lang="fr-FR" dirty="0"/>
          </a:p>
          <a:p>
            <a:r>
              <a:rPr lang="fr-FR" i="1" dirty="0" smtClean="0"/>
              <a:t>Code</a:t>
            </a:r>
            <a:r>
              <a:rPr lang="fr-FR" dirty="0" smtClean="0"/>
              <a:t>: github.com/</a:t>
            </a:r>
            <a:r>
              <a:rPr lang="fr-FR" dirty="0" err="1" smtClean="0"/>
              <a:t>lightonai</a:t>
            </a:r>
            <a:r>
              <a:rPr lang="fr-FR" dirty="0" smtClean="0"/>
              <a:t>/</a:t>
            </a:r>
            <a:r>
              <a:rPr lang="fr-FR" dirty="0" err="1" smtClean="0"/>
              <a:t>newma</a:t>
            </a:r>
            <a:endParaRPr lang="fr-FR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33255" y="2257613"/>
            <a:ext cx="2403686" cy="2403686"/>
          </a:xfrm>
          <a:prstGeom prst="rect">
            <a:avLst/>
          </a:prstGeom>
        </p:spPr>
      </p:pic>
      <p:sp>
        <p:nvSpPr>
          <p:cNvPr id="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43895" y="4788371"/>
            <a:ext cx="3756605" cy="1396127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800" dirty="0" smtClean="0"/>
              <a:t>data-ens.github.io</a:t>
            </a:r>
          </a:p>
          <a:p>
            <a:r>
              <a:rPr lang="fr-FR" sz="1600" i="1" dirty="0" smtClean="0"/>
              <a:t>Enter the data challenges!</a:t>
            </a:r>
          </a:p>
          <a:p>
            <a:r>
              <a:rPr lang="fr-FR" sz="1600" i="1" dirty="0" smtClean="0"/>
              <a:t>Come to the </a:t>
            </a:r>
            <a:r>
              <a:rPr lang="fr-FR" sz="1600" i="1" dirty="0" err="1" smtClean="0"/>
              <a:t>colloquium</a:t>
            </a:r>
            <a:r>
              <a:rPr lang="fr-FR" sz="1600" i="1" dirty="0" smtClean="0"/>
              <a:t>!</a:t>
            </a:r>
          </a:p>
          <a:p>
            <a:r>
              <a:rPr lang="fr-FR" sz="1600" i="1" dirty="0" smtClean="0"/>
              <a:t>Come to the Laplace </a:t>
            </a:r>
            <a:r>
              <a:rPr lang="fr-FR" sz="1600" i="1" dirty="0" err="1" smtClean="0"/>
              <a:t>seminars</a:t>
            </a:r>
            <a:r>
              <a:rPr lang="fr-FR" sz="1600" i="1" dirty="0" smtClean="0"/>
              <a:t>!</a:t>
            </a:r>
            <a:endParaRPr lang="fr-FR" sz="1400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4475926" y="4924578"/>
            <a:ext cx="4149328" cy="1123712"/>
          </a:xfrm>
          <a:prstGeom prst="round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sz="2000" dirty="0" smtClean="0"/>
              <a:t>« Laplace » post-doc:</a:t>
            </a:r>
            <a:endParaRPr lang="fr-FR" dirty="0" smtClean="0"/>
          </a:p>
          <a:p>
            <a:r>
              <a:rPr lang="fr-FR" sz="2400" dirty="0" smtClean="0"/>
              <a:t>data-ens.github.io/jobs/</a:t>
            </a:r>
          </a:p>
          <a:p>
            <a:r>
              <a:rPr lang="fr-FR" sz="1600" i="1" dirty="0" smtClean="0"/>
              <a:t>Deadline </a:t>
            </a:r>
            <a:r>
              <a:rPr lang="fr-FR" sz="1600" i="1" dirty="0" err="1" smtClean="0"/>
              <a:t>Dec</a:t>
            </a:r>
            <a:r>
              <a:rPr lang="fr-FR" sz="1600" i="1" dirty="0" smtClean="0"/>
              <a:t>. 31st 2018</a:t>
            </a:r>
            <a:endParaRPr lang="fr-FR" sz="1400" i="1" dirty="0"/>
          </a:p>
        </p:txBody>
      </p:sp>
    </p:spTree>
    <p:extLst>
      <p:ext uri="{BB962C8B-B14F-4D97-AF65-F5344CB8AC3E}">
        <p14:creationId xmlns:p14="http://schemas.microsoft.com/office/powerpoint/2010/main" val="684587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/>
          <p:nvPr/>
        </p:nvSpPr>
        <p:spPr>
          <a:xfrm>
            <a:off x="4018386" y="4533525"/>
            <a:ext cx="5009235" cy="1842338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5" name="Rectangle 14"/>
          <p:cNvSpPr/>
          <p:nvPr/>
        </p:nvSpPr>
        <p:spPr>
          <a:xfrm>
            <a:off x="247069" y="4130442"/>
            <a:ext cx="3696282" cy="2245421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4" name="Rectangle 13"/>
          <p:cNvSpPr/>
          <p:nvPr/>
        </p:nvSpPr>
        <p:spPr>
          <a:xfrm>
            <a:off x="4018386" y="804647"/>
            <a:ext cx="5009235" cy="3652384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3" name="Rectangle 12"/>
          <p:cNvSpPr/>
          <p:nvPr/>
        </p:nvSpPr>
        <p:spPr>
          <a:xfrm>
            <a:off x="247068" y="1324503"/>
            <a:ext cx="3696282" cy="2728366"/>
          </a:xfrm>
          <a:prstGeom prst="rect">
            <a:avLst/>
          </a:prstGeom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fr-FR" dirty="0" smtClean="0"/>
              <a:t>Modern challenge: </a:t>
            </a:r>
            <a:r>
              <a:rPr lang="fr-FR" dirty="0" err="1" smtClean="0"/>
              <a:t>scalability</a:t>
            </a:r>
            <a:r>
              <a:rPr lang="fr-FR" dirty="0" smtClean="0"/>
              <a:t>, sensitive data</a:t>
            </a:r>
            <a:endParaRPr lang="fr-FR" dirty="0"/>
          </a:p>
        </p:txBody>
      </p:sp>
      <p:pic>
        <p:nvPicPr>
          <p:cNvPr id="3" name="Imag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468" y="1402468"/>
            <a:ext cx="3387819" cy="2267524"/>
          </a:xfrm>
          <a:prstGeom prst="rect">
            <a:avLst/>
          </a:prstGeom>
        </p:spPr>
      </p:pic>
      <p:sp>
        <p:nvSpPr>
          <p:cNvPr id="5" name="ZoneTexte 4"/>
          <p:cNvSpPr txBox="1"/>
          <p:nvPr/>
        </p:nvSpPr>
        <p:spPr>
          <a:xfrm>
            <a:off x="247068" y="804647"/>
            <a:ext cx="3696282" cy="461665"/>
          </a:xfrm>
          <a:prstGeom prst="rect">
            <a:avLst/>
          </a:prstGeom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dirty="0" smtClean="0"/>
              <a:t>Modern data ?</a:t>
            </a:r>
            <a:endParaRPr lang="fr-FR" sz="2400" dirty="0"/>
          </a:p>
        </p:txBody>
      </p:sp>
      <p:sp>
        <p:nvSpPr>
          <p:cNvPr id="6" name="ZoneTexte 5"/>
          <p:cNvSpPr txBox="1"/>
          <p:nvPr/>
        </p:nvSpPr>
        <p:spPr>
          <a:xfrm>
            <a:off x="416467" y="3683537"/>
            <a:ext cx="33878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Heavy in memory</a:t>
            </a:r>
            <a:endParaRPr lang="fr-FR" i="1" dirty="0"/>
          </a:p>
        </p:txBody>
      </p:sp>
      <p:sp>
        <p:nvSpPr>
          <p:cNvPr id="8" name="ZoneTexte 7"/>
          <p:cNvSpPr txBox="1"/>
          <p:nvPr/>
        </p:nvSpPr>
        <p:spPr>
          <a:xfrm>
            <a:off x="4033553" y="3930101"/>
            <a:ext cx="4994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i="1" dirty="0" smtClean="0"/>
              <a:t>Sensitive, </a:t>
            </a:r>
            <a:r>
              <a:rPr lang="fr-FR" i="1" dirty="0" err="1" smtClean="0"/>
              <a:t>collected</a:t>
            </a:r>
            <a:r>
              <a:rPr lang="fr-FR" i="1" dirty="0" smtClean="0"/>
              <a:t> by </a:t>
            </a:r>
            <a:r>
              <a:rPr lang="fr-FR" i="1" dirty="0" err="1" smtClean="0"/>
              <a:t>personal</a:t>
            </a:r>
            <a:r>
              <a:rPr lang="fr-FR" i="1" dirty="0" smtClean="0"/>
              <a:t> </a:t>
            </a:r>
            <a:r>
              <a:rPr lang="fr-FR" i="1" dirty="0" err="1" smtClean="0"/>
              <a:t>devices</a:t>
            </a:r>
            <a:endParaRPr lang="fr-FR" i="1" dirty="0"/>
          </a:p>
        </p:txBody>
      </p:sp>
      <p:sp>
        <p:nvSpPr>
          <p:cNvPr id="10" name="ZoneTexte 9"/>
          <p:cNvSpPr txBox="1"/>
          <p:nvPr/>
        </p:nvSpPr>
        <p:spPr>
          <a:xfrm>
            <a:off x="4018387" y="4569713"/>
            <a:ext cx="5009234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b="1" dirty="0" err="1" smtClean="0"/>
              <a:t>Need</a:t>
            </a:r>
            <a:r>
              <a:rPr lang="fr-FR" b="1" dirty="0" smtClean="0"/>
              <a:t> for </a:t>
            </a:r>
            <a:r>
              <a:rPr lang="fr-FR" b="1" dirty="0" err="1" smtClean="0"/>
              <a:t>methods</a:t>
            </a:r>
            <a:r>
              <a:rPr lang="fr-FR" b="1" dirty="0" smtClean="0"/>
              <a:t> </a:t>
            </a:r>
            <a:r>
              <a:rPr lang="fr-FR" b="1" dirty="0" err="1" smtClean="0"/>
              <a:t>that</a:t>
            </a:r>
            <a:r>
              <a:rPr lang="fr-FR" b="1" dirty="0" smtClean="0"/>
              <a:t>:</a:t>
            </a:r>
          </a:p>
          <a:p>
            <a:endParaRPr lang="fr-FR" b="1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Are </a:t>
            </a:r>
            <a:r>
              <a:rPr lang="fr-FR" b="1" dirty="0" smtClean="0"/>
              <a:t>light</a:t>
            </a:r>
            <a:r>
              <a:rPr lang="fr-FR" dirty="0" smtClean="0"/>
              <a:t> and </a:t>
            </a:r>
            <a:r>
              <a:rPr lang="fr-FR" b="1" dirty="0" err="1" smtClean="0"/>
              <a:t>fast</a:t>
            </a:r>
            <a:endParaRPr lang="fr-FR" b="1" dirty="0" smtClean="0"/>
          </a:p>
          <a:p>
            <a:pPr marL="285750" indent="-285750">
              <a:buFontTx/>
              <a:buChar char="-"/>
            </a:pPr>
            <a:r>
              <a:rPr lang="fr-FR" dirty="0" smtClean="0">
                <a:solidFill>
                  <a:srgbClr val="C00000"/>
                </a:solidFill>
              </a:rPr>
              <a:t>Do not </a:t>
            </a:r>
            <a:r>
              <a:rPr lang="fr-FR" b="1" dirty="0" smtClean="0">
                <a:solidFill>
                  <a:srgbClr val="C00000"/>
                </a:solidFill>
              </a:rPr>
              <a:t>store </a:t>
            </a:r>
            <a:r>
              <a:rPr lang="fr-FR" b="1" dirty="0" err="1" smtClean="0">
                <a:solidFill>
                  <a:srgbClr val="C00000"/>
                </a:solidFill>
              </a:rPr>
              <a:t>raw</a:t>
            </a:r>
            <a:r>
              <a:rPr lang="fr-FR" b="1" dirty="0" smtClean="0">
                <a:solidFill>
                  <a:srgbClr val="C00000"/>
                </a:solidFill>
              </a:rPr>
              <a:t> data </a:t>
            </a:r>
            <a:r>
              <a:rPr lang="fr-FR" b="1" i="1" dirty="0" smtClean="0">
                <a:solidFill>
                  <a:srgbClr val="C00000"/>
                </a:solidFill>
              </a:rPr>
              <a:t>(« </a:t>
            </a:r>
            <a:r>
              <a:rPr lang="fr-FR" b="1" i="1" dirty="0" err="1" smtClean="0">
                <a:solidFill>
                  <a:srgbClr val="C00000"/>
                </a:solidFill>
              </a:rPr>
              <a:t>truly</a:t>
            </a:r>
            <a:r>
              <a:rPr lang="fr-FR" b="1" i="1" dirty="0" smtClean="0">
                <a:solidFill>
                  <a:srgbClr val="C00000"/>
                </a:solidFill>
              </a:rPr>
              <a:t> » online)</a:t>
            </a:r>
          </a:p>
          <a:p>
            <a:pPr marL="285750" indent="-285750">
              <a:buFontTx/>
              <a:buChar char="-"/>
            </a:pPr>
            <a:r>
              <a:rPr lang="fr-FR" dirty="0" smtClean="0"/>
              <a:t>Can </a:t>
            </a:r>
            <a:r>
              <a:rPr lang="fr-FR" dirty="0" err="1" smtClean="0"/>
              <a:t>be</a:t>
            </a:r>
            <a:r>
              <a:rPr lang="fr-FR" dirty="0" smtClean="0"/>
              <a:t> </a:t>
            </a:r>
            <a:r>
              <a:rPr lang="fr-FR" dirty="0" err="1" smtClean="0"/>
              <a:t>performed</a:t>
            </a:r>
            <a:r>
              <a:rPr lang="fr-FR" dirty="0" smtClean="0"/>
              <a:t> on </a:t>
            </a:r>
            <a:r>
              <a:rPr lang="fr-FR" dirty="0" err="1" smtClean="0"/>
              <a:t>embedded</a:t>
            </a:r>
            <a:r>
              <a:rPr lang="fr-FR" dirty="0" smtClean="0"/>
              <a:t> </a:t>
            </a:r>
            <a:r>
              <a:rPr lang="fr-FR" dirty="0" err="1" smtClean="0"/>
              <a:t>devices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dirty="0" err="1" smtClean="0"/>
              <a:t>low</a:t>
            </a:r>
            <a:r>
              <a:rPr lang="fr-FR" b="1" dirty="0" smtClean="0"/>
              <a:t> power and memory </a:t>
            </a:r>
          </a:p>
        </p:txBody>
      </p:sp>
      <p:pic>
        <p:nvPicPr>
          <p:cNvPr id="11" name="Image 10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56" y="4245340"/>
            <a:ext cx="2985040" cy="169712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534022" y="5953818"/>
            <a:ext cx="108472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i="1" dirty="0" smtClean="0"/>
              <a:t>Real-time</a:t>
            </a:r>
            <a:endParaRPr lang="fr-FR" i="1" dirty="0"/>
          </a:p>
        </p:txBody>
      </p:sp>
      <p:pic>
        <p:nvPicPr>
          <p:cNvPr id="9" name="Imag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8914" y="2288028"/>
            <a:ext cx="1857868" cy="1652075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72460" y="931277"/>
            <a:ext cx="2913560" cy="1638877"/>
          </a:xfrm>
          <a:prstGeom prst="rect">
            <a:avLst/>
          </a:prstGeom>
        </p:spPr>
      </p:pic>
      <p:sp>
        <p:nvSpPr>
          <p:cNvPr id="17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8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2</a:t>
            </a:r>
            <a:r>
              <a:rPr lang="fr-FR" dirty="0" smtClean="0"/>
              <a:t>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4413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5" grpId="0" animBg="1"/>
      <p:bldP spid="14" grpId="0" animBg="1"/>
      <p:bldP spid="13" grpId="0" animBg="1"/>
      <p:bldP spid="6" grpId="0"/>
      <p:bldP spid="8" grpId="0"/>
      <p:bldP spid="10" grpId="0"/>
      <p:bldP spid="1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ZoneTexte 7"/>
          <p:cNvSpPr txBox="1"/>
          <p:nvPr/>
        </p:nvSpPr>
        <p:spPr>
          <a:xfrm>
            <a:off x="108065" y="929550"/>
            <a:ext cx="8952808" cy="5139869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endParaRPr lang="fr-FR" sz="2400" dirty="0" smtClean="0"/>
          </a:p>
          <a:p>
            <a:pPr marL="285750" indent="-285750">
              <a:buFontTx/>
              <a:buChar char="-"/>
            </a:pPr>
            <a:r>
              <a:rPr lang="fr-FR" sz="2000" dirty="0" smtClean="0"/>
              <a:t>Time </a:t>
            </a:r>
            <a:r>
              <a:rPr lang="fr-FR" sz="2000" dirty="0" err="1" smtClean="0"/>
              <a:t>series</a:t>
            </a:r>
            <a:endParaRPr lang="fr-FR" sz="2000" dirty="0"/>
          </a:p>
          <a:p>
            <a:pPr marL="285750" indent="-285750">
              <a:buFontTx/>
              <a:buChar char="-"/>
            </a:pPr>
            <a:endParaRPr lang="fr-FR" sz="2000" dirty="0" smtClean="0"/>
          </a:p>
          <a:p>
            <a:pPr marL="285750" indent="-285750">
              <a:buFontTx/>
              <a:buChar char="-"/>
            </a:pPr>
            <a:r>
              <a:rPr lang="fr-FR" sz="2000" b="1" dirty="0" err="1" smtClean="0"/>
              <a:t>Algorithms</a:t>
            </a:r>
            <a:r>
              <a:rPr lang="fr-FR" sz="2000" b="1" dirty="0" smtClean="0"/>
              <a:t> </a:t>
            </a:r>
            <a:r>
              <a:rPr lang="fr-FR" sz="2000" b="1" i="1" dirty="0" err="1" smtClean="0"/>
              <a:t>designed</a:t>
            </a:r>
            <a:r>
              <a:rPr lang="fr-FR" sz="2000" b="1" i="1" dirty="0" smtClean="0"/>
              <a:t> </a:t>
            </a:r>
            <a:r>
              <a:rPr lang="fr-FR" sz="2000" b="1" dirty="0" smtClean="0"/>
              <a:t>to </a:t>
            </a:r>
            <a:r>
              <a:rPr lang="fr-FR" sz="2000" b="1" dirty="0" err="1" smtClean="0"/>
              <a:t>detect</a:t>
            </a:r>
            <a:r>
              <a:rPr lang="fr-FR" sz="2000" b="1" dirty="0" smtClean="0"/>
              <a:t> </a:t>
            </a:r>
            <a:r>
              <a:rPr lang="fr-FR" sz="2000" dirty="0" smtClean="0"/>
              <a:t>changes in </a:t>
            </a:r>
            <a:r>
              <a:rPr lang="fr-FR" sz="2000" dirty="0" err="1" smtClean="0"/>
              <a:t>some</a:t>
            </a:r>
            <a:r>
              <a:rPr lang="fr-FR" sz="2000" dirty="0" smtClean="0"/>
              <a:t> </a:t>
            </a:r>
            <a:r>
              <a:rPr lang="fr-FR" sz="2000" dirty="0" err="1" smtClean="0"/>
              <a:t>generalized</a:t>
            </a:r>
            <a:r>
              <a:rPr lang="fr-FR" sz="2000" dirty="0" smtClean="0"/>
              <a:t> moments</a:t>
            </a:r>
          </a:p>
          <a:p>
            <a:pPr marL="285750" indent="-285750">
              <a:buFontTx/>
              <a:buChar char="-"/>
            </a:pPr>
            <a:endParaRPr lang="fr-FR" sz="2000" dirty="0" smtClean="0"/>
          </a:p>
          <a:p>
            <a:pPr marL="285750" indent="-285750">
              <a:buFontTx/>
              <a:buChar char="-"/>
            </a:pPr>
            <a:endParaRPr lang="fr-FR" sz="2000" dirty="0"/>
          </a:p>
          <a:p>
            <a:pPr marL="285750" indent="-285750">
              <a:buFontTx/>
              <a:buChar char="-"/>
            </a:pPr>
            <a:r>
              <a:rPr lang="fr-FR" sz="2000" dirty="0" err="1" smtClean="0"/>
              <a:t>Examples</a:t>
            </a:r>
            <a:r>
              <a:rPr lang="fr-FR" sz="2000" dirty="0" smtClean="0"/>
              <a:t>:</a:t>
            </a:r>
          </a:p>
          <a:p>
            <a:pPr lvl="1"/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Mean</a:t>
            </a:r>
            <a:r>
              <a:rPr lang="fr-FR" dirty="0" smtClean="0"/>
              <a:t>:</a:t>
            </a:r>
          </a:p>
          <a:p>
            <a:pPr lvl="1"/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smtClean="0"/>
              <a:t>Moment of </a:t>
            </a:r>
            <a:r>
              <a:rPr lang="fr-FR" dirty="0" err="1" smtClean="0"/>
              <a:t>order</a:t>
            </a:r>
            <a:r>
              <a:rPr lang="fr-FR" dirty="0" smtClean="0"/>
              <a:t>      :</a:t>
            </a:r>
          </a:p>
          <a:p>
            <a:pPr lvl="1"/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dirty="0" err="1" smtClean="0"/>
              <a:t>Histogram</a:t>
            </a:r>
            <a:r>
              <a:rPr lang="fr-FR" dirty="0" smtClean="0"/>
              <a:t>:</a:t>
            </a:r>
          </a:p>
          <a:p>
            <a:pPr lvl="1"/>
            <a:endParaRPr lang="fr-FR" dirty="0"/>
          </a:p>
          <a:p>
            <a:pPr marL="742950" lvl="1" indent="-285750">
              <a:buFontTx/>
              <a:buChar char="-"/>
            </a:pPr>
            <a:r>
              <a:rPr lang="fr-FR" i="1" dirty="0" err="1" smtClean="0"/>
              <a:t>Coming</a:t>
            </a:r>
            <a:r>
              <a:rPr lang="fr-FR" dirty="0" smtClean="0"/>
              <a:t>: </a:t>
            </a:r>
            <a:r>
              <a:rPr lang="fr-FR" dirty="0" err="1" smtClean="0"/>
              <a:t>random</a:t>
            </a:r>
            <a:r>
              <a:rPr lang="fr-FR" dirty="0" smtClean="0"/>
              <a:t> </a:t>
            </a:r>
            <a:r>
              <a:rPr lang="fr-FR" dirty="0" err="1" smtClean="0"/>
              <a:t>nonlinearities</a:t>
            </a:r>
            <a:r>
              <a:rPr lang="fr-FR" dirty="0" smtClean="0"/>
              <a:t>…</a:t>
            </a:r>
          </a:p>
          <a:p>
            <a:pPr marL="742950" lvl="1" indent="-285750">
              <a:buFontTx/>
              <a:buChar char="-"/>
            </a:pPr>
            <a:endParaRPr lang="fr-FR" sz="2000" dirty="0" smtClean="0"/>
          </a:p>
          <a:p>
            <a:pPr marL="742950" lvl="1" indent="-285750">
              <a:buFontTx/>
              <a:buChar char="-"/>
            </a:pPr>
            <a:endParaRPr lang="fr-FR" sz="2000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smtClean="0"/>
              <a:t>Framework</a:t>
            </a:r>
            <a:endParaRPr lang="fr-FR" dirty="0"/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89233" y="1266876"/>
            <a:ext cx="2014602" cy="370347"/>
          </a:xfrm>
          <a:prstGeom prst="rect">
            <a:avLst/>
          </a:prstGeom>
        </p:spPr>
      </p:pic>
      <p:grpSp>
        <p:nvGrpSpPr>
          <p:cNvPr id="4" name="Groupe 3"/>
          <p:cNvGrpSpPr/>
          <p:nvPr/>
        </p:nvGrpSpPr>
        <p:grpSpPr>
          <a:xfrm>
            <a:off x="7847120" y="1867921"/>
            <a:ext cx="934247" cy="469127"/>
            <a:chOff x="7048863" y="1892410"/>
            <a:chExt cx="934247" cy="469127"/>
          </a:xfrm>
        </p:grpSpPr>
        <p:sp>
          <p:nvSpPr>
            <p:cNvPr id="3" name="Rectangle à coins arrondis 2"/>
            <p:cNvSpPr/>
            <p:nvPr/>
          </p:nvSpPr>
          <p:spPr>
            <a:xfrm>
              <a:off x="7048863" y="1892410"/>
              <a:ext cx="934247" cy="469127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0" name="Image 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101804" y="1991128"/>
              <a:ext cx="822339" cy="304229"/>
            </a:xfrm>
            <a:prstGeom prst="rect">
              <a:avLst/>
            </a:prstGeom>
            <a:ln>
              <a:noFill/>
            </a:ln>
          </p:spPr>
        </p:pic>
      </p:grpSp>
      <p:pic>
        <p:nvPicPr>
          <p:cNvPr id="11" name="Imag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2461" y="2373114"/>
            <a:ext cx="1419734" cy="248076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57350" y="3502133"/>
            <a:ext cx="1096228" cy="276572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5536" y="1358487"/>
            <a:ext cx="1454218" cy="29241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9146" y="4038515"/>
            <a:ext cx="127391" cy="196115"/>
          </a:xfrm>
          <a:prstGeom prst="rect">
            <a:avLst/>
          </a:prstGeom>
        </p:spPr>
      </p:pic>
      <p:pic>
        <p:nvPicPr>
          <p:cNvPr id="16" name="Image 1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1444" y="4451967"/>
            <a:ext cx="2014838" cy="1357591"/>
          </a:xfrm>
          <a:prstGeom prst="rect">
            <a:avLst/>
          </a:prstGeom>
        </p:spPr>
      </p:pic>
      <p:pic>
        <p:nvPicPr>
          <p:cNvPr id="17" name="Image 16"/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26135" y="2884990"/>
            <a:ext cx="2014838" cy="1357591"/>
          </a:xfrm>
          <a:prstGeom prst="rect">
            <a:avLst/>
          </a:prstGeom>
        </p:spPr>
      </p:pic>
      <p:pic>
        <p:nvPicPr>
          <p:cNvPr id="18" name="Image 17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12656" y="2884989"/>
            <a:ext cx="2068711" cy="1357591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6534" y="4014936"/>
            <a:ext cx="1266286" cy="275810"/>
          </a:xfrm>
          <a:prstGeom prst="rect">
            <a:avLst/>
          </a:prstGeom>
        </p:spPr>
      </p:pic>
      <p:pic>
        <p:nvPicPr>
          <p:cNvPr id="20" name="Image 19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6374" y="4550556"/>
            <a:ext cx="1936762" cy="278857"/>
          </a:xfrm>
          <a:prstGeom prst="rect">
            <a:avLst/>
          </a:prstGeom>
        </p:spPr>
      </p:pic>
      <p:sp>
        <p:nvSpPr>
          <p:cNvPr id="21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22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 smtClean="0"/>
              <a:t>3/15</a:t>
            </a:r>
            <a:endParaRPr lang="fr-FR" dirty="0"/>
          </a:p>
        </p:txBody>
      </p:sp>
      <p:sp>
        <p:nvSpPr>
          <p:cNvPr id="5" name="ZoneTexte 4"/>
          <p:cNvSpPr txBox="1"/>
          <p:nvPr/>
        </p:nvSpPr>
        <p:spPr>
          <a:xfrm>
            <a:off x="2462197" y="2337048"/>
            <a:ext cx="42504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600" i="1" dirty="0" smtClean="0"/>
              <a:t>(user-</a:t>
            </a:r>
            <a:r>
              <a:rPr lang="fr-FR" sz="1600" i="1" dirty="0" err="1" smtClean="0"/>
              <a:t>chosen</a:t>
            </a:r>
            <a:r>
              <a:rPr lang="fr-FR" sz="1600" i="1" dirty="0" smtClean="0"/>
              <a:t>: a priori </a:t>
            </a:r>
            <a:r>
              <a:rPr lang="fr-FR" sz="1600" i="1" dirty="0" err="1" smtClean="0"/>
              <a:t>knowledge</a:t>
            </a:r>
            <a:r>
              <a:rPr lang="fr-FR" sz="1600" i="1" dirty="0" smtClean="0"/>
              <a:t>, « </a:t>
            </a:r>
            <a:r>
              <a:rPr lang="fr-FR" sz="1600" i="1" dirty="0" err="1" smtClean="0"/>
              <a:t>universal</a:t>
            </a:r>
            <a:r>
              <a:rPr lang="fr-FR" sz="1600" i="1" dirty="0" smtClean="0"/>
              <a:t> » ?)</a:t>
            </a:r>
            <a:endParaRPr lang="fr-FR" sz="1600" i="1" dirty="0"/>
          </a:p>
        </p:txBody>
      </p:sp>
    </p:spTree>
    <p:extLst>
      <p:ext uri="{BB962C8B-B14F-4D97-AF65-F5344CB8AC3E}">
        <p14:creationId xmlns:p14="http://schemas.microsoft.com/office/powerpoint/2010/main" val="716333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2" end="1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4" end="1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Rectangle 62"/>
          <p:cNvSpPr/>
          <p:nvPr/>
        </p:nvSpPr>
        <p:spPr>
          <a:xfrm>
            <a:off x="5301477" y="914398"/>
            <a:ext cx="3766324" cy="53340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64" name="ZoneTexte 63"/>
          <p:cNvSpPr txBox="1"/>
          <p:nvPr/>
        </p:nvSpPr>
        <p:spPr>
          <a:xfrm>
            <a:off x="5301477" y="914399"/>
            <a:ext cx="3766324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b="1" i="1" dirty="0" smtClean="0"/>
              <a:t>Non-</a:t>
            </a:r>
            <a:r>
              <a:rPr lang="fr-FR" b="1" i="1" dirty="0" err="1" smtClean="0"/>
              <a:t>parametric</a:t>
            </a:r>
            <a:r>
              <a:rPr lang="fr-FR" b="1" i="1" dirty="0" smtClean="0"/>
              <a:t>: </a:t>
            </a:r>
            <a:r>
              <a:rPr lang="fr-FR" i="1" dirty="0" smtClean="0"/>
              <a:t>« model-free »</a:t>
            </a:r>
            <a:endParaRPr lang="fr-FR" i="1" dirty="0"/>
          </a:p>
        </p:txBody>
      </p:sp>
      <p:sp>
        <p:nvSpPr>
          <p:cNvPr id="5" name="Rectangle 4"/>
          <p:cNvSpPr/>
          <p:nvPr/>
        </p:nvSpPr>
        <p:spPr>
          <a:xfrm>
            <a:off x="74815" y="914398"/>
            <a:ext cx="5157585" cy="533400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Context</a:t>
            </a:r>
            <a:endParaRPr lang="fr-FR" dirty="0"/>
          </a:p>
        </p:txBody>
      </p:sp>
      <p:sp>
        <p:nvSpPr>
          <p:cNvPr id="7" name="ZoneTexte 6"/>
          <p:cNvSpPr txBox="1"/>
          <p:nvPr/>
        </p:nvSpPr>
        <p:spPr>
          <a:xfrm>
            <a:off x="74815" y="914399"/>
            <a:ext cx="5157585" cy="369332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b="1" i="1" dirty="0" err="1" smtClean="0"/>
              <a:t>Parametric</a:t>
            </a:r>
            <a:r>
              <a:rPr lang="fr-FR" i="1" dirty="0" smtClean="0"/>
              <a:t>: </a:t>
            </a:r>
            <a:r>
              <a:rPr lang="fr-FR" i="1" dirty="0" err="1" smtClean="0"/>
              <a:t>knowledge</a:t>
            </a:r>
            <a:r>
              <a:rPr lang="fr-FR" i="1" dirty="0" smtClean="0"/>
              <a:t> of « normal »</a:t>
            </a:r>
            <a:endParaRPr lang="fr-FR" i="1" dirty="0"/>
          </a:p>
        </p:txBody>
      </p:sp>
      <p:sp>
        <p:nvSpPr>
          <p:cNvPr id="9" name="ZoneTexte 8"/>
          <p:cNvSpPr txBox="1"/>
          <p:nvPr/>
        </p:nvSpPr>
        <p:spPr>
          <a:xfrm>
            <a:off x="74814" y="1310039"/>
            <a:ext cx="51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Moving</a:t>
            </a:r>
            <a:r>
              <a:rPr lang="fr-FR" b="1" dirty="0" smtClean="0"/>
              <a:t> </a:t>
            </a:r>
            <a:r>
              <a:rPr lang="fr-FR" b="1" dirty="0" err="1" smtClean="0"/>
              <a:t>Average</a:t>
            </a:r>
            <a:r>
              <a:rPr lang="fr-FR" b="1" dirty="0" smtClean="0"/>
              <a:t> (MA)</a:t>
            </a:r>
            <a:endParaRPr lang="fr-FR" b="1" dirty="0"/>
          </a:p>
        </p:txBody>
      </p:sp>
      <p:sp>
        <p:nvSpPr>
          <p:cNvPr id="17" name="ZoneTexte 16"/>
          <p:cNvSpPr txBox="1"/>
          <p:nvPr/>
        </p:nvSpPr>
        <p:spPr>
          <a:xfrm>
            <a:off x="120770" y="2929215"/>
            <a:ext cx="3008922" cy="6463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Store </a:t>
            </a:r>
            <a:r>
              <a:rPr lang="fr-FR" dirty="0" err="1"/>
              <a:t>raw</a:t>
            </a:r>
            <a:r>
              <a:rPr lang="fr-FR" dirty="0"/>
              <a:t> data</a:t>
            </a:r>
            <a:r>
              <a:rPr lang="fr-FR" sz="1600" i="1" dirty="0"/>
              <a:t>          </a:t>
            </a:r>
            <a:endParaRPr lang="fr-FR" dirty="0" smtClean="0"/>
          </a:p>
          <a:p>
            <a:r>
              <a:rPr lang="fr-FR" dirty="0" smtClean="0"/>
              <a:t>Prior </a:t>
            </a:r>
            <a:r>
              <a:rPr lang="fr-FR" dirty="0" err="1" smtClean="0"/>
              <a:t>knowledge</a:t>
            </a:r>
            <a:endParaRPr lang="fr-FR" dirty="0" smtClean="0"/>
          </a:p>
        </p:txBody>
      </p:sp>
      <p:sp>
        <p:nvSpPr>
          <p:cNvPr id="40" name="Rectangle 39"/>
          <p:cNvSpPr/>
          <p:nvPr/>
        </p:nvSpPr>
        <p:spPr>
          <a:xfrm>
            <a:off x="120771" y="1736697"/>
            <a:ext cx="2821152" cy="103567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10" name="Image 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9" y="1816035"/>
            <a:ext cx="2575238" cy="336762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6" y="2355453"/>
            <a:ext cx="1590705" cy="279924"/>
          </a:xfrm>
          <a:prstGeom prst="rect">
            <a:avLst/>
          </a:prstGeom>
        </p:spPr>
      </p:pic>
      <p:sp>
        <p:nvSpPr>
          <p:cNvPr id="34" name="ZoneTexte 33"/>
          <p:cNvSpPr txBox="1"/>
          <p:nvPr/>
        </p:nvSpPr>
        <p:spPr>
          <a:xfrm>
            <a:off x="1849627" y="2322646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Alarm</a:t>
            </a:r>
            <a:endParaRPr lang="fr-FR" b="1" dirty="0"/>
          </a:p>
        </p:txBody>
      </p:sp>
      <p:pic>
        <p:nvPicPr>
          <p:cNvPr id="41" name="Image 40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3386" y="1639915"/>
            <a:ext cx="2207550" cy="1655663"/>
          </a:xfrm>
          <a:prstGeom prst="rect">
            <a:avLst/>
          </a:prstGeom>
        </p:spPr>
      </p:pic>
      <p:sp>
        <p:nvSpPr>
          <p:cNvPr id="49" name="ZoneTexte 48"/>
          <p:cNvSpPr txBox="1"/>
          <p:nvPr/>
        </p:nvSpPr>
        <p:spPr>
          <a:xfrm>
            <a:off x="74814" y="3726642"/>
            <a:ext cx="51575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Exponentially</a:t>
            </a:r>
            <a:r>
              <a:rPr lang="fr-FR" b="1" dirty="0" smtClean="0"/>
              <a:t> </a:t>
            </a:r>
            <a:r>
              <a:rPr lang="fr-FR" b="1" dirty="0" err="1" smtClean="0"/>
              <a:t>Weighted</a:t>
            </a:r>
            <a:r>
              <a:rPr lang="fr-FR" b="1" dirty="0" smtClean="0"/>
              <a:t> </a:t>
            </a:r>
            <a:r>
              <a:rPr lang="fr-FR" b="1" dirty="0" err="1" smtClean="0"/>
              <a:t>Moving</a:t>
            </a:r>
            <a:r>
              <a:rPr lang="fr-FR" b="1" dirty="0" smtClean="0"/>
              <a:t> </a:t>
            </a:r>
            <a:r>
              <a:rPr lang="fr-FR" b="1" dirty="0" err="1" smtClean="0"/>
              <a:t>Average</a:t>
            </a:r>
            <a:r>
              <a:rPr lang="fr-FR" b="1" dirty="0" smtClean="0"/>
              <a:t> (EWMA)</a:t>
            </a:r>
            <a:endParaRPr lang="fr-FR" b="1" dirty="0"/>
          </a:p>
        </p:txBody>
      </p:sp>
      <p:sp>
        <p:nvSpPr>
          <p:cNvPr id="50" name="ZoneTexte 49"/>
          <p:cNvSpPr txBox="1"/>
          <p:nvPr/>
        </p:nvSpPr>
        <p:spPr>
          <a:xfrm>
            <a:off x="87518" y="5345818"/>
            <a:ext cx="3008922" cy="6463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/>
              <a:t>Store </a:t>
            </a:r>
            <a:r>
              <a:rPr lang="fr-FR" dirty="0" err="1"/>
              <a:t>only</a:t>
            </a:r>
            <a:r>
              <a:rPr lang="fr-FR" dirty="0"/>
              <a:t> </a:t>
            </a:r>
            <a:r>
              <a:rPr lang="fr-FR" dirty="0" err="1"/>
              <a:t>weighted</a:t>
            </a:r>
            <a:r>
              <a:rPr lang="fr-FR" dirty="0"/>
              <a:t> </a:t>
            </a:r>
            <a:r>
              <a:rPr lang="fr-FR" dirty="0" err="1"/>
              <a:t>average</a:t>
            </a:r>
            <a:r>
              <a:rPr lang="fr-FR" dirty="0"/>
              <a:t>           </a:t>
            </a:r>
          </a:p>
          <a:p>
            <a:r>
              <a:rPr lang="fr-FR" dirty="0" smtClean="0"/>
              <a:t>Prior </a:t>
            </a:r>
            <a:r>
              <a:rPr lang="fr-FR" dirty="0" err="1" smtClean="0"/>
              <a:t>knowledge</a:t>
            </a:r>
            <a:endParaRPr lang="fr-FR" dirty="0" smtClean="0"/>
          </a:p>
        </p:txBody>
      </p:sp>
      <p:sp>
        <p:nvSpPr>
          <p:cNvPr id="51" name="Rectangle 50"/>
          <p:cNvSpPr/>
          <p:nvPr/>
        </p:nvSpPr>
        <p:spPr>
          <a:xfrm>
            <a:off x="120770" y="4153300"/>
            <a:ext cx="3008922" cy="1035678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66" name="Image 65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749" y="4306228"/>
            <a:ext cx="2894495" cy="252540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846" y="4772056"/>
            <a:ext cx="1590705" cy="279924"/>
          </a:xfrm>
          <a:prstGeom prst="rect">
            <a:avLst/>
          </a:prstGeom>
        </p:spPr>
      </p:pic>
      <p:sp>
        <p:nvSpPr>
          <p:cNvPr id="54" name="ZoneTexte 53"/>
          <p:cNvSpPr txBox="1"/>
          <p:nvPr/>
        </p:nvSpPr>
        <p:spPr>
          <a:xfrm>
            <a:off x="1849627" y="4739249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Alarm</a:t>
            </a:r>
            <a:endParaRPr lang="fr-FR" b="1" dirty="0"/>
          </a:p>
        </p:txBody>
      </p:sp>
      <p:pic>
        <p:nvPicPr>
          <p:cNvPr id="55" name="Image 5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80595" y="4101465"/>
            <a:ext cx="2006864" cy="1505147"/>
          </a:xfrm>
          <a:prstGeom prst="rect">
            <a:avLst/>
          </a:prstGeom>
        </p:spPr>
      </p:pic>
      <p:sp>
        <p:nvSpPr>
          <p:cNvPr id="56" name="ZoneTexte 55"/>
          <p:cNvSpPr txBox="1"/>
          <p:nvPr/>
        </p:nvSpPr>
        <p:spPr>
          <a:xfrm>
            <a:off x="5301478" y="1305759"/>
            <a:ext cx="37663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b="1" dirty="0" smtClean="0"/>
              <a:t> </a:t>
            </a:r>
            <a:r>
              <a:rPr lang="fr-FR" sz="1400" dirty="0" smtClean="0"/>
              <a:t>(non-</a:t>
            </a:r>
            <a:r>
              <a:rPr lang="fr-FR" sz="1400" dirty="0" err="1" smtClean="0"/>
              <a:t>parametric</a:t>
            </a:r>
            <a:r>
              <a:rPr lang="fr-FR" sz="1400" dirty="0" smtClean="0"/>
              <a:t>)</a:t>
            </a:r>
            <a:r>
              <a:rPr lang="fr-FR" b="1" dirty="0" smtClean="0"/>
              <a:t> </a:t>
            </a:r>
            <a:r>
              <a:rPr lang="fr-FR" b="1" dirty="0" err="1" smtClean="0"/>
              <a:t>Moving</a:t>
            </a:r>
            <a:r>
              <a:rPr lang="fr-FR" b="1" dirty="0" smtClean="0"/>
              <a:t> </a:t>
            </a:r>
            <a:r>
              <a:rPr lang="fr-FR" b="1" dirty="0" err="1" smtClean="0"/>
              <a:t>average</a:t>
            </a:r>
            <a:r>
              <a:rPr lang="fr-FR" b="1" dirty="0" smtClean="0"/>
              <a:t> (MA)</a:t>
            </a:r>
            <a:endParaRPr lang="fr-FR" b="1" dirty="0"/>
          </a:p>
        </p:txBody>
      </p:sp>
      <p:sp>
        <p:nvSpPr>
          <p:cNvPr id="57" name="ZoneTexte 56"/>
          <p:cNvSpPr txBox="1"/>
          <p:nvPr/>
        </p:nvSpPr>
        <p:spPr>
          <a:xfrm>
            <a:off x="5593564" y="4776506"/>
            <a:ext cx="3008922" cy="646331"/>
          </a:xfrm>
          <a:prstGeom prst="rect">
            <a:avLst/>
          </a:prstGeom>
          <a:ln>
            <a:noFill/>
          </a:ln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smtClean="0"/>
              <a:t>Store </a:t>
            </a:r>
            <a:r>
              <a:rPr lang="fr-FR" dirty="0" err="1" smtClean="0"/>
              <a:t>raw</a:t>
            </a:r>
            <a:r>
              <a:rPr lang="fr-FR" dirty="0" smtClean="0"/>
              <a:t> data</a:t>
            </a:r>
          </a:p>
          <a:p>
            <a:r>
              <a:rPr lang="fr-FR" dirty="0" smtClean="0"/>
              <a:t>No </a:t>
            </a:r>
            <a:r>
              <a:rPr lang="fr-FR" dirty="0" err="1"/>
              <a:t>prior</a:t>
            </a:r>
            <a:r>
              <a:rPr lang="fr-FR" dirty="0"/>
              <a:t> </a:t>
            </a:r>
            <a:r>
              <a:rPr lang="fr-FR" dirty="0" err="1" smtClean="0"/>
              <a:t>knowledge</a:t>
            </a:r>
            <a:endParaRPr lang="fr-FR" dirty="0"/>
          </a:p>
        </p:txBody>
      </p:sp>
      <p:sp>
        <p:nvSpPr>
          <p:cNvPr id="58" name="Rectangle 57"/>
          <p:cNvSpPr/>
          <p:nvPr/>
        </p:nvSpPr>
        <p:spPr>
          <a:xfrm>
            <a:off x="5700648" y="1757683"/>
            <a:ext cx="3077592" cy="1385401"/>
          </a:xfrm>
          <a:prstGeom prst="rect">
            <a:avLst/>
          </a:prstGeom>
          <a:ln/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pic>
        <p:nvPicPr>
          <p:cNvPr id="59" name="Image 58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24" y="1782174"/>
            <a:ext cx="2832762" cy="370438"/>
          </a:xfrm>
          <a:prstGeom prst="rect">
            <a:avLst/>
          </a:prstGeom>
        </p:spPr>
      </p:pic>
      <p:pic>
        <p:nvPicPr>
          <p:cNvPr id="68" name="Image 67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9724" y="2803674"/>
            <a:ext cx="1553596" cy="280449"/>
          </a:xfrm>
          <a:prstGeom prst="rect">
            <a:avLst/>
          </a:prstGeom>
        </p:spPr>
      </p:pic>
      <p:sp>
        <p:nvSpPr>
          <p:cNvPr id="61" name="ZoneTexte 60"/>
          <p:cNvSpPr txBox="1"/>
          <p:nvPr/>
        </p:nvSpPr>
        <p:spPr>
          <a:xfrm>
            <a:off x="7440904" y="2732707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Alarm</a:t>
            </a:r>
            <a:endParaRPr lang="fr-FR" b="1" dirty="0"/>
          </a:p>
        </p:txBody>
      </p:sp>
      <p:pic>
        <p:nvPicPr>
          <p:cNvPr id="62" name="Image 61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583" y="3169881"/>
            <a:ext cx="2207550" cy="1655662"/>
          </a:xfrm>
          <a:prstGeom prst="rect">
            <a:avLst/>
          </a:prstGeom>
        </p:spPr>
      </p:pic>
      <p:pic>
        <p:nvPicPr>
          <p:cNvPr id="67" name="Image 66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68258" y="2229497"/>
            <a:ext cx="2944184" cy="372075"/>
          </a:xfrm>
          <a:prstGeom prst="rect">
            <a:avLst/>
          </a:prstGeom>
        </p:spPr>
      </p:pic>
      <p:sp>
        <p:nvSpPr>
          <p:cNvPr id="69" name="ZoneTexte 68"/>
          <p:cNvSpPr txBox="1"/>
          <p:nvPr/>
        </p:nvSpPr>
        <p:spPr>
          <a:xfrm>
            <a:off x="5700648" y="5493347"/>
            <a:ext cx="3011793" cy="923330"/>
          </a:xfrm>
          <a:prstGeom prst="rect">
            <a:avLst/>
          </a:prstGeom>
          <a:solidFill>
            <a:schemeClr val="bg1"/>
          </a:solidFill>
          <a:ln w="12700">
            <a:solidFill>
              <a:srgbClr val="C00000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fr-FR" b="1" dirty="0" err="1" smtClean="0"/>
              <a:t>Proposed</a:t>
            </a:r>
            <a:r>
              <a:rPr lang="fr-FR" b="1" dirty="0" smtClean="0"/>
              <a:t>: NEWMA</a:t>
            </a:r>
          </a:p>
          <a:p>
            <a:pPr algn="ctr"/>
            <a:endParaRPr lang="fr-FR" b="1" dirty="0"/>
          </a:p>
          <a:p>
            <a:pPr algn="ctr"/>
            <a:endParaRPr lang="fr-FR" dirty="0"/>
          </a:p>
        </p:txBody>
      </p:sp>
      <p:pic>
        <p:nvPicPr>
          <p:cNvPr id="71" name="Image 70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6992" y="1000744"/>
            <a:ext cx="1369893" cy="231111"/>
          </a:xfrm>
          <a:prstGeom prst="rect">
            <a:avLst/>
          </a:prstGeom>
        </p:spPr>
      </p:pic>
      <p:pic>
        <p:nvPicPr>
          <p:cNvPr id="72" name="Image 71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61560" y="5422837"/>
            <a:ext cx="334651" cy="334651"/>
          </a:xfrm>
          <a:prstGeom prst="rect">
            <a:avLst/>
          </a:prstGeom>
        </p:spPr>
      </p:pic>
      <p:pic>
        <p:nvPicPr>
          <p:cNvPr id="73" name="Image 72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15688" y="5732966"/>
            <a:ext cx="334651" cy="334651"/>
          </a:xfrm>
          <a:prstGeom prst="rect">
            <a:avLst/>
          </a:prstGeom>
        </p:spPr>
      </p:pic>
      <p:pic>
        <p:nvPicPr>
          <p:cNvPr id="74" name="Image 73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7713" y="2927444"/>
            <a:ext cx="334651" cy="334651"/>
          </a:xfrm>
          <a:prstGeom prst="rect">
            <a:avLst/>
          </a:prstGeom>
        </p:spPr>
      </p:pic>
      <p:pic>
        <p:nvPicPr>
          <p:cNvPr id="75" name="Image 74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6999" y="3302089"/>
            <a:ext cx="334651" cy="334651"/>
          </a:xfrm>
          <a:prstGeom prst="rect">
            <a:avLst/>
          </a:prstGeom>
        </p:spPr>
      </p:pic>
      <p:pic>
        <p:nvPicPr>
          <p:cNvPr id="76" name="Image 75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53639" y="5094260"/>
            <a:ext cx="334651" cy="334651"/>
          </a:xfrm>
          <a:prstGeom prst="rect">
            <a:avLst/>
          </a:prstGeom>
        </p:spPr>
      </p:pic>
      <p:pic>
        <p:nvPicPr>
          <p:cNvPr id="77" name="Image 76"/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9444" y="4759610"/>
            <a:ext cx="334651" cy="334651"/>
          </a:xfrm>
          <a:prstGeom prst="rect">
            <a:avLst/>
          </a:prstGeom>
        </p:spPr>
      </p:pic>
      <p:pic>
        <p:nvPicPr>
          <p:cNvPr id="78" name="Image 77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34957" y="5944720"/>
            <a:ext cx="368116" cy="368116"/>
          </a:xfrm>
          <a:prstGeom prst="rect">
            <a:avLst/>
          </a:prstGeom>
        </p:spPr>
      </p:pic>
      <p:pic>
        <p:nvPicPr>
          <p:cNvPr id="79" name="Image 78"/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51227" y="5932271"/>
            <a:ext cx="368116" cy="368116"/>
          </a:xfrm>
          <a:prstGeom prst="rect">
            <a:avLst/>
          </a:prstGeom>
        </p:spPr>
      </p:pic>
      <p:sp>
        <p:nvSpPr>
          <p:cNvPr id="4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3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4</a:t>
            </a:r>
            <a:r>
              <a:rPr lang="fr-FR" dirty="0" smtClean="0"/>
              <a:t>/15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7189376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5" fill="hold">
                      <p:stCondLst>
                        <p:cond delay="indefinite"/>
                      </p:stCondLst>
                      <p:childTnLst>
                        <p:par>
                          <p:cTn id="76" fill="hold">
                            <p:stCondLst>
                              <p:cond delay="0"/>
                            </p:stCondLst>
                            <p:childTnLst>
                              <p:par>
                                <p:cTn id="7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" grpId="0" animBg="1"/>
      <p:bldP spid="64" grpId="0" animBg="1"/>
      <p:bldP spid="9" grpId="0"/>
      <p:bldP spid="17" grpId="0" animBg="1"/>
      <p:bldP spid="40" grpId="0" animBg="1"/>
      <p:bldP spid="34" grpId="0"/>
      <p:bldP spid="49" grpId="0"/>
      <p:bldP spid="50" grpId="0" animBg="1"/>
      <p:bldP spid="51" grpId="0" animBg="1"/>
      <p:bldP spid="54" grpId="0"/>
      <p:bldP spid="56" grpId="0"/>
      <p:bldP spid="57" grpId="0" animBg="1"/>
      <p:bldP spid="58" grpId="0" animBg="1"/>
      <p:bldP spid="61" grpId="0"/>
      <p:bldP spid="6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Outline</a:t>
            </a:r>
            <a:endParaRPr lang="fr-FR" dirty="0"/>
          </a:p>
        </p:txBody>
      </p:sp>
      <p:pic>
        <p:nvPicPr>
          <p:cNvPr id="10" name="Imag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1055063"/>
            <a:ext cx="1081894" cy="1081894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1799099" y="1334400"/>
            <a:ext cx="617904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800" dirty="0" smtClean="0"/>
              <a:t>The NEWMA </a:t>
            </a:r>
            <a:r>
              <a:rPr lang="fr-FR" sz="2800" dirty="0" err="1" smtClean="0"/>
              <a:t>algorithm</a:t>
            </a:r>
            <a:endParaRPr lang="fr-FR" sz="2800" dirty="0"/>
          </a:p>
        </p:txBody>
      </p:sp>
      <p:sp>
        <p:nvSpPr>
          <p:cNvPr id="15" name="ZoneTexte 14"/>
          <p:cNvSpPr txBox="1"/>
          <p:nvPr/>
        </p:nvSpPr>
        <p:spPr>
          <a:xfrm>
            <a:off x="2358011" y="205744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Description</a:t>
            </a:r>
            <a:endParaRPr lang="fr-FR" sz="2400" dirty="0"/>
          </a:p>
        </p:txBody>
      </p:sp>
      <p:pic>
        <p:nvPicPr>
          <p:cNvPr id="18" name="Image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4089681"/>
            <a:ext cx="1081894" cy="1081894"/>
          </a:xfrm>
          <a:prstGeom prst="rect">
            <a:avLst/>
          </a:prstGeom>
        </p:spPr>
      </p:pic>
      <p:sp>
        <p:nvSpPr>
          <p:cNvPr id="19" name="ZoneTexte 18"/>
          <p:cNvSpPr txBox="1"/>
          <p:nvPr/>
        </p:nvSpPr>
        <p:spPr>
          <a:xfrm>
            <a:off x="1799100" y="4369018"/>
            <a:ext cx="20007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err="1" smtClean="0"/>
              <a:t>Experiments</a:t>
            </a:r>
            <a:endParaRPr lang="fr-FR" sz="2800" dirty="0"/>
          </a:p>
        </p:txBody>
      </p:sp>
      <p:pic>
        <p:nvPicPr>
          <p:cNvPr id="13" name="Image 12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3111" y="5177621"/>
            <a:ext cx="1081894" cy="1081894"/>
          </a:xfrm>
          <a:prstGeom prst="rect">
            <a:avLst/>
          </a:prstGeom>
        </p:spPr>
      </p:pic>
      <p:sp>
        <p:nvSpPr>
          <p:cNvPr id="14" name="ZoneTexte 13"/>
          <p:cNvSpPr txBox="1"/>
          <p:nvPr/>
        </p:nvSpPr>
        <p:spPr>
          <a:xfrm>
            <a:off x="1799099" y="5456958"/>
            <a:ext cx="17780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800" dirty="0" smtClean="0"/>
              <a:t>Conclusion</a:t>
            </a:r>
            <a:endParaRPr lang="fr-FR" sz="2800" dirty="0"/>
          </a:p>
        </p:txBody>
      </p:sp>
      <p:sp>
        <p:nvSpPr>
          <p:cNvPr id="16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17" name="ZoneTexte 16"/>
          <p:cNvSpPr txBox="1"/>
          <p:nvPr/>
        </p:nvSpPr>
        <p:spPr>
          <a:xfrm>
            <a:off x="2358009" y="2841895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err="1" smtClean="0"/>
              <a:t>Choice</a:t>
            </a:r>
            <a:r>
              <a:rPr lang="fr-FR" sz="2400" dirty="0" smtClean="0"/>
              <a:t> of        : </a:t>
            </a:r>
            <a:r>
              <a:rPr lang="fr-FR" sz="2400" dirty="0" err="1" smtClean="0"/>
              <a:t>random</a:t>
            </a:r>
            <a:r>
              <a:rPr lang="fr-FR" sz="2400" dirty="0" smtClean="0"/>
              <a:t> </a:t>
            </a:r>
            <a:r>
              <a:rPr lang="fr-FR" sz="2400" dirty="0" err="1" smtClean="0"/>
              <a:t>features</a:t>
            </a:r>
            <a:endParaRPr lang="fr-FR" sz="2400" dirty="0"/>
          </a:p>
        </p:txBody>
      </p:sp>
      <p:sp>
        <p:nvSpPr>
          <p:cNvPr id="20" name="ZoneTexte 19"/>
          <p:cNvSpPr txBox="1"/>
          <p:nvPr/>
        </p:nvSpPr>
        <p:spPr>
          <a:xfrm>
            <a:off x="2358011" y="3594512"/>
            <a:ext cx="550086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2400" dirty="0" smtClean="0"/>
              <a:t>Setting the </a:t>
            </a:r>
            <a:r>
              <a:rPr lang="fr-FR" sz="2400" dirty="0" err="1" smtClean="0"/>
              <a:t>threshold</a:t>
            </a:r>
            <a:endParaRPr lang="fr-FR" sz="2400" dirty="0"/>
          </a:p>
        </p:txBody>
      </p:sp>
      <p:pic>
        <p:nvPicPr>
          <p:cNvPr id="21" name="Image 20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8" y="1893509"/>
            <a:ext cx="812843" cy="812843"/>
          </a:xfrm>
          <a:prstGeom prst="rect">
            <a:avLst/>
          </a:prstGeom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6" y="2643757"/>
            <a:ext cx="812843" cy="812843"/>
          </a:xfrm>
          <a:prstGeom prst="rect">
            <a:avLst/>
          </a:prstGeom>
        </p:spPr>
      </p:pic>
      <p:pic>
        <p:nvPicPr>
          <p:cNvPr id="23" name="Image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167" y="3386907"/>
            <a:ext cx="812843" cy="812843"/>
          </a:xfrm>
          <a:prstGeom prst="rect">
            <a:avLst/>
          </a:prstGeom>
        </p:spPr>
      </p:pic>
      <p:pic>
        <p:nvPicPr>
          <p:cNvPr id="3" name="Image 2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91890" y="2945560"/>
            <a:ext cx="247642" cy="254334"/>
          </a:xfrm>
          <a:prstGeom prst="rect">
            <a:avLst/>
          </a:prstGeom>
        </p:spPr>
      </p:pic>
      <p:pic>
        <p:nvPicPr>
          <p:cNvPr id="4" name="Image 3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70461" y="3761524"/>
            <a:ext cx="180712" cy="1628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9019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ZoneTexte 43"/>
          <p:cNvSpPr txBox="1"/>
          <p:nvPr/>
        </p:nvSpPr>
        <p:spPr>
          <a:xfrm>
            <a:off x="4203772" y="4476027"/>
            <a:ext cx="4844812" cy="1938992"/>
          </a:xfrm>
          <a:prstGeom prst="rect">
            <a:avLst/>
          </a:prstGeom>
          <a:ln w="12700"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000" b="1" dirty="0" err="1" smtClean="0"/>
              <a:t>Prop</a:t>
            </a:r>
            <a:r>
              <a:rPr lang="fr-FR" sz="2000" b="1" dirty="0" smtClean="0"/>
              <a:t>.</a:t>
            </a:r>
            <a:r>
              <a:rPr lang="fr-FR" sz="2000" dirty="0" smtClean="0"/>
              <a:t>:</a:t>
            </a:r>
          </a:p>
          <a:p>
            <a:pPr algn="ctr"/>
            <a:endParaRPr lang="fr-FR" sz="2000" dirty="0" smtClean="0"/>
          </a:p>
          <a:p>
            <a:pPr algn="ctr"/>
            <a:endParaRPr lang="fr-FR" sz="2000" dirty="0"/>
          </a:p>
          <a:p>
            <a:pPr algn="ctr"/>
            <a:endParaRPr lang="fr-FR" sz="2000" dirty="0" smtClean="0"/>
          </a:p>
          <a:p>
            <a:pPr algn="ctr"/>
            <a:endParaRPr lang="fr-FR" sz="2000" dirty="0"/>
          </a:p>
          <a:p>
            <a:pPr algn="ctr"/>
            <a:endParaRPr lang="fr-FR" sz="2000" dirty="0" smtClean="0"/>
          </a:p>
        </p:txBody>
      </p:sp>
      <p:sp>
        <p:nvSpPr>
          <p:cNvPr id="13" name="Rectangle 12"/>
          <p:cNvSpPr/>
          <p:nvPr/>
        </p:nvSpPr>
        <p:spPr>
          <a:xfrm>
            <a:off x="219211" y="4891248"/>
            <a:ext cx="3849870" cy="1523941"/>
          </a:xfrm>
          <a:prstGeom prst="rect">
            <a:avLst/>
          </a:prstGeom>
          <a:ln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31" name="Rectangle à coins arrondis 30"/>
          <p:cNvSpPr/>
          <p:nvPr/>
        </p:nvSpPr>
        <p:spPr>
          <a:xfrm>
            <a:off x="2965617" y="5929028"/>
            <a:ext cx="967407" cy="38279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Proposed</a:t>
            </a:r>
            <a:r>
              <a:rPr lang="fr-FR" dirty="0" smtClean="0"/>
              <a:t> </a:t>
            </a:r>
            <a:r>
              <a:rPr lang="fr-FR" dirty="0" err="1" smtClean="0"/>
              <a:t>algorithm</a:t>
            </a:r>
            <a:r>
              <a:rPr lang="fr-FR" dirty="0" smtClean="0"/>
              <a:t>: NEWMA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9210" y="1207532"/>
            <a:ext cx="2006864" cy="1505148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29265" y="1207532"/>
            <a:ext cx="2006864" cy="1505148"/>
          </a:xfrm>
          <a:prstGeom prst="rect">
            <a:avLst/>
          </a:prstGeom>
        </p:spPr>
      </p:pic>
      <p:sp>
        <p:nvSpPr>
          <p:cNvPr id="7" name="ZoneTexte 6"/>
          <p:cNvSpPr txBox="1"/>
          <p:nvPr/>
        </p:nvSpPr>
        <p:spPr>
          <a:xfrm>
            <a:off x="739140" y="838200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EWMA</a:t>
            </a:r>
            <a:endParaRPr lang="fr-FR" dirty="0"/>
          </a:p>
        </p:txBody>
      </p:sp>
      <p:sp>
        <p:nvSpPr>
          <p:cNvPr id="8" name="ZoneTexte 7"/>
          <p:cNvSpPr txBox="1"/>
          <p:nvPr/>
        </p:nvSpPr>
        <p:spPr>
          <a:xfrm>
            <a:off x="219210" y="3707808"/>
            <a:ext cx="3849871" cy="1123712"/>
          </a:xfrm>
          <a:prstGeom prst="roundRect">
            <a:avLst/>
          </a:prstGeom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sz="2400" b="1" dirty="0" err="1" smtClean="0"/>
              <a:t>Idea</a:t>
            </a:r>
            <a:r>
              <a:rPr lang="fr-FR" dirty="0" smtClean="0"/>
              <a:t>:</a:t>
            </a:r>
          </a:p>
          <a:p>
            <a:pPr algn="ctr"/>
            <a:r>
              <a:rPr lang="fr-FR" dirty="0" err="1" smtClean="0"/>
              <a:t>compute</a:t>
            </a:r>
            <a:r>
              <a:rPr lang="fr-FR" dirty="0" smtClean="0"/>
              <a:t> </a:t>
            </a:r>
            <a:r>
              <a:rPr lang="fr-FR" b="1" i="1" dirty="0" err="1" smtClean="0">
                <a:solidFill>
                  <a:srgbClr val="C00000"/>
                </a:solidFill>
              </a:rPr>
              <a:t>two</a:t>
            </a:r>
            <a:r>
              <a:rPr lang="fr-FR" dirty="0" smtClean="0"/>
              <a:t> </a:t>
            </a:r>
            <a:r>
              <a:rPr lang="fr-FR" dirty="0" err="1" smtClean="0"/>
              <a:t>EWMAs</a:t>
            </a:r>
            <a:r>
              <a:rPr lang="fr-FR" dirty="0" smtClean="0"/>
              <a:t> </a:t>
            </a:r>
            <a:r>
              <a:rPr lang="fr-FR" dirty="0" err="1" smtClean="0"/>
              <a:t>with</a:t>
            </a:r>
            <a:r>
              <a:rPr lang="fr-FR" dirty="0" smtClean="0"/>
              <a:t> </a:t>
            </a:r>
            <a:r>
              <a:rPr lang="fr-FR" b="1" i="1" dirty="0" err="1" smtClean="0">
                <a:solidFill>
                  <a:srgbClr val="C00000"/>
                </a:solidFill>
              </a:rPr>
              <a:t>different</a:t>
            </a:r>
            <a:r>
              <a:rPr lang="fr-FR" b="1" i="1" dirty="0" smtClean="0">
                <a:solidFill>
                  <a:srgbClr val="C00000"/>
                </a:solidFill>
              </a:rPr>
              <a:t> </a:t>
            </a:r>
            <a:r>
              <a:rPr lang="fr-FR" b="1" i="1" dirty="0" err="1" smtClean="0">
                <a:solidFill>
                  <a:srgbClr val="C00000"/>
                </a:solidFill>
              </a:rPr>
              <a:t>forgetting</a:t>
            </a:r>
            <a:r>
              <a:rPr lang="fr-FR" b="1" i="1" dirty="0" smtClean="0">
                <a:solidFill>
                  <a:srgbClr val="C00000"/>
                </a:solidFill>
              </a:rPr>
              <a:t> </a:t>
            </a:r>
            <a:r>
              <a:rPr lang="fr-FR" b="1" i="1" dirty="0" err="1" smtClean="0">
                <a:solidFill>
                  <a:srgbClr val="C00000"/>
                </a:solidFill>
              </a:rPr>
              <a:t>factors</a:t>
            </a:r>
            <a:endParaRPr lang="fr-FR" b="1" i="1" dirty="0">
              <a:solidFill>
                <a:srgbClr val="C00000"/>
              </a:solidFill>
            </a:endParaRPr>
          </a:p>
        </p:txBody>
      </p:sp>
      <p:pic>
        <p:nvPicPr>
          <p:cNvPr id="9" name="Image 8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949" y="2879193"/>
            <a:ext cx="1976979" cy="172488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4375" y="2704445"/>
            <a:ext cx="1934814" cy="25301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0881" y="3020054"/>
            <a:ext cx="2010917" cy="254132"/>
          </a:xfrm>
          <a:prstGeom prst="rect">
            <a:avLst/>
          </a:prstGeom>
        </p:spPr>
      </p:pic>
      <p:sp>
        <p:nvSpPr>
          <p:cNvPr id="12" name="ZoneTexte 11"/>
          <p:cNvSpPr txBox="1"/>
          <p:nvPr/>
        </p:nvSpPr>
        <p:spPr>
          <a:xfrm>
            <a:off x="3223317" y="838200"/>
            <a:ext cx="6187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Scan</a:t>
            </a:r>
            <a:endParaRPr lang="fr-FR" dirty="0"/>
          </a:p>
        </p:txBody>
      </p:sp>
      <p:pic>
        <p:nvPicPr>
          <p:cNvPr id="18" name="Image 17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1" y="4991849"/>
            <a:ext cx="3183944" cy="277794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1201" y="5993165"/>
            <a:ext cx="1553596" cy="28044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2016788" y="5948723"/>
            <a:ext cx="7633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b="1" dirty="0" err="1" smtClean="0"/>
              <a:t>Alarm</a:t>
            </a:r>
            <a:endParaRPr lang="fr-FR" b="1" dirty="0"/>
          </a:p>
        </p:txBody>
      </p:sp>
      <p:pic>
        <p:nvPicPr>
          <p:cNvPr id="20" name="Image 19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901" y="5476222"/>
            <a:ext cx="3122066" cy="28284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62145" y="5993165"/>
            <a:ext cx="779931" cy="232320"/>
          </a:xfrm>
          <a:prstGeom prst="rect">
            <a:avLst/>
          </a:prstGeom>
          <a:ln>
            <a:noFill/>
          </a:ln>
        </p:spPr>
      </p:pic>
      <p:pic>
        <p:nvPicPr>
          <p:cNvPr id="22" name="Image 21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52671" y="1152657"/>
            <a:ext cx="3232075" cy="2424056"/>
          </a:xfrm>
          <a:prstGeom prst="rect">
            <a:avLst/>
          </a:prstGeom>
        </p:spPr>
      </p:pic>
      <p:cxnSp>
        <p:nvCxnSpPr>
          <p:cNvPr id="24" name="Connecteur droit avec flèche 23"/>
          <p:cNvCxnSpPr/>
          <p:nvPr/>
        </p:nvCxnSpPr>
        <p:spPr>
          <a:xfrm>
            <a:off x="1329690" y="3129369"/>
            <a:ext cx="616183" cy="578439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Connecteur droit avec flèche 25"/>
          <p:cNvCxnSpPr/>
          <p:nvPr/>
        </p:nvCxnSpPr>
        <p:spPr>
          <a:xfrm flipH="1">
            <a:off x="2908379" y="3337560"/>
            <a:ext cx="737247" cy="370248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2" name="Image 31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8039" y="1823458"/>
            <a:ext cx="175238" cy="150857"/>
          </a:xfrm>
          <a:prstGeom prst="rect">
            <a:avLst/>
          </a:prstGeom>
        </p:spPr>
      </p:pic>
      <p:pic>
        <p:nvPicPr>
          <p:cNvPr id="33" name="Image 32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56488" y="2354821"/>
            <a:ext cx="175238" cy="254476"/>
          </a:xfrm>
          <a:prstGeom prst="rect">
            <a:avLst/>
          </a:prstGeom>
        </p:spPr>
      </p:pic>
      <p:cxnSp>
        <p:nvCxnSpPr>
          <p:cNvPr id="35" name="Connecteur droit avec flèche 34"/>
          <p:cNvCxnSpPr/>
          <p:nvPr/>
        </p:nvCxnSpPr>
        <p:spPr>
          <a:xfrm>
            <a:off x="7847097" y="1974315"/>
            <a:ext cx="381000" cy="248832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7" name="Connecteur droit avec flèche 36"/>
          <p:cNvCxnSpPr/>
          <p:nvPr/>
        </p:nvCxnSpPr>
        <p:spPr>
          <a:xfrm>
            <a:off x="7131726" y="2633360"/>
            <a:ext cx="197142" cy="350666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grpSp>
        <p:nvGrpSpPr>
          <p:cNvPr id="19" name="Groupe 18"/>
          <p:cNvGrpSpPr/>
          <p:nvPr/>
        </p:nvGrpSpPr>
        <p:grpSpPr>
          <a:xfrm>
            <a:off x="4536129" y="4952648"/>
            <a:ext cx="4281868" cy="700570"/>
            <a:chOff x="4536129" y="4155089"/>
            <a:chExt cx="4281868" cy="700570"/>
          </a:xfrm>
        </p:grpSpPr>
        <p:sp>
          <p:nvSpPr>
            <p:cNvPr id="3" name="Rectangle à coins arrondis 2"/>
            <p:cNvSpPr/>
            <p:nvPr/>
          </p:nvSpPr>
          <p:spPr>
            <a:xfrm>
              <a:off x="4536129" y="4155089"/>
              <a:ext cx="4281868" cy="700570"/>
            </a:xfrm>
            <a:prstGeom prst="round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7" name="Image 16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661859" y="4261304"/>
              <a:ext cx="4064725" cy="510011"/>
            </a:xfrm>
            <a:prstGeom prst="rect">
              <a:avLst/>
            </a:prstGeom>
          </p:spPr>
        </p:pic>
      </p:grpSp>
      <p:pic>
        <p:nvPicPr>
          <p:cNvPr id="38" name="Image 37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8018" y="5796684"/>
            <a:ext cx="4467809" cy="384141"/>
          </a:xfrm>
          <a:prstGeom prst="rect">
            <a:avLst/>
          </a:prstGeom>
        </p:spPr>
      </p:pic>
      <p:sp>
        <p:nvSpPr>
          <p:cNvPr id="45" name="ZoneTexte 44"/>
          <p:cNvSpPr txBox="1"/>
          <p:nvPr/>
        </p:nvSpPr>
        <p:spPr>
          <a:xfrm>
            <a:off x="4966308" y="778657"/>
            <a:ext cx="39985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dirty="0" smtClean="0"/>
              <a:t>« No </a:t>
            </a:r>
            <a:r>
              <a:rPr lang="fr-FR" dirty="0" err="1" smtClean="0"/>
              <a:t>prior</a:t>
            </a:r>
            <a:r>
              <a:rPr lang="fr-FR" dirty="0" smtClean="0"/>
              <a:t> </a:t>
            </a:r>
            <a:r>
              <a:rPr lang="fr-FR" dirty="0" err="1" smtClean="0"/>
              <a:t>knowledge</a:t>
            </a:r>
            <a:r>
              <a:rPr lang="fr-FR" dirty="0" smtClean="0"/>
              <a:t> » EWMA: </a:t>
            </a:r>
            <a:r>
              <a:rPr lang="fr-FR" b="1" dirty="0" smtClean="0"/>
              <a:t>NEWMA</a:t>
            </a:r>
            <a:endParaRPr lang="fr-FR" b="1" dirty="0"/>
          </a:p>
        </p:txBody>
      </p:sp>
      <p:pic>
        <p:nvPicPr>
          <p:cNvPr id="47" name="Image 4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66008" y="2920489"/>
            <a:ext cx="169143" cy="114286"/>
          </a:xfrm>
          <a:prstGeom prst="rect">
            <a:avLst/>
          </a:prstGeom>
        </p:spPr>
      </p:pic>
      <p:pic>
        <p:nvPicPr>
          <p:cNvPr id="48" name="Image 4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8207139" y="2593746"/>
            <a:ext cx="124945" cy="416974"/>
          </a:xfrm>
          <a:prstGeom prst="rect">
            <a:avLst/>
          </a:prstGeom>
        </p:spPr>
      </p:pic>
      <p:sp>
        <p:nvSpPr>
          <p:cNvPr id="34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36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5</a:t>
            </a:r>
            <a:r>
              <a:rPr lang="fr-FR" dirty="0" smtClean="0"/>
              <a:t>/15</a:t>
            </a:r>
            <a:endParaRPr lang="fr-FR" dirty="0"/>
          </a:p>
        </p:txBody>
      </p:sp>
      <p:sp>
        <p:nvSpPr>
          <p:cNvPr id="27" name="ZoneTexte 26"/>
          <p:cNvSpPr txBox="1"/>
          <p:nvPr/>
        </p:nvSpPr>
        <p:spPr>
          <a:xfrm>
            <a:off x="4203771" y="3654571"/>
            <a:ext cx="48448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fr-FR" sz="1600" dirty="0"/>
              <a:t>NEWMA compares </a:t>
            </a:r>
            <a:r>
              <a:rPr lang="fr-FR" sz="1600" i="1" dirty="0" err="1"/>
              <a:t>implicitely</a:t>
            </a:r>
            <a:r>
              <a:rPr lang="fr-FR" sz="1600" dirty="0"/>
              <a:t> </a:t>
            </a:r>
            <a:r>
              <a:rPr lang="fr-FR" sz="1600" b="1" dirty="0" err="1">
                <a:solidFill>
                  <a:srgbClr val="0070C0"/>
                </a:solidFill>
              </a:rPr>
              <a:t>old</a:t>
            </a:r>
            <a:r>
              <a:rPr lang="fr-FR" sz="1600" dirty="0"/>
              <a:t> and </a:t>
            </a:r>
            <a:r>
              <a:rPr lang="fr-FR" sz="1600" b="1" dirty="0">
                <a:solidFill>
                  <a:schemeClr val="accent2"/>
                </a:solidFill>
              </a:rPr>
              <a:t>new</a:t>
            </a:r>
            <a:r>
              <a:rPr lang="fr-FR" sz="1600" dirty="0"/>
              <a:t> </a:t>
            </a:r>
            <a:r>
              <a:rPr lang="fr-FR" sz="1600" dirty="0" err="1"/>
              <a:t>samples</a:t>
            </a:r>
            <a:r>
              <a:rPr lang="fr-FR" sz="1600" dirty="0"/>
              <a:t>, </a:t>
            </a:r>
            <a:r>
              <a:rPr lang="fr-FR" sz="1600" b="1" i="1" dirty="0" err="1"/>
              <a:t>without</a:t>
            </a:r>
            <a:r>
              <a:rPr lang="fr-FR" sz="1600" b="1" i="1" dirty="0"/>
              <a:t> the </a:t>
            </a:r>
            <a:r>
              <a:rPr lang="fr-FR" sz="1600" b="1" i="1" dirty="0" err="1"/>
              <a:t>need</a:t>
            </a:r>
            <a:r>
              <a:rPr lang="fr-FR" sz="1600" b="1" i="1" dirty="0"/>
              <a:t> to </a:t>
            </a:r>
            <a:r>
              <a:rPr lang="fr-FR" sz="1600" b="1" i="1" dirty="0" err="1"/>
              <a:t>explicitely</a:t>
            </a:r>
            <a:r>
              <a:rPr lang="fr-FR" sz="1600" b="1" i="1" dirty="0"/>
              <a:t> store </a:t>
            </a:r>
            <a:r>
              <a:rPr lang="fr-FR" sz="1600" b="1" i="1" dirty="0" err="1" smtClean="0"/>
              <a:t>them</a:t>
            </a:r>
            <a:endParaRPr lang="fr-FR" sz="1600" b="1" i="1" dirty="0"/>
          </a:p>
        </p:txBody>
      </p:sp>
    </p:spTree>
    <p:extLst>
      <p:ext uri="{BB962C8B-B14F-4D97-AF65-F5344CB8AC3E}">
        <p14:creationId xmlns:p14="http://schemas.microsoft.com/office/powerpoint/2010/main" val="31477280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4" grpId="0" animBg="1"/>
      <p:bldP spid="13" grpId="0" animBg="1"/>
      <p:bldP spid="31" grpId="0" animBg="1"/>
      <p:bldP spid="8" grpId="0" animBg="1"/>
      <p:bldP spid="16" grpId="0"/>
      <p:bldP spid="45" grpId="0"/>
      <p:bldP spid="27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Rectangle 19"/>
          <p:cNvSpPr/>
          <p:nvPr/>
        </p:nvSpPr>
        <p:spPr>
          <a:xfrm>
            <a:off x="254441" y="3444742"/>
            <a:ext cx="8651019" cy="2844740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19" name="Rectangle 18"/>
          <p:cNvSpPr/>
          <p:nvPr/>
        </p:nvSpPr>
        <p:spPr>
          <a:xfrm>
            <a:off x="4061460" y="2133809"/>
            <a:ext cx="4480560" cy="990391"/>
          </a:xfrm>
          <a:prstGeom prst="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fr-FR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fr-FR" sz="3200" dirty="0"/>
              <a:t>P</a:t>
            </a:r>
            <a:r>
              <a:rPr lang="fr-FR" sz="3200" dirty="0" smtClean="0"/>
              <a:t>seudo-</a:t>
            </a:r>
            <a:r>
              <a:rPr lang="fr-FR" sz="3200" dirty="0" err="1" smtClean="0"/>
              <a:t>metric</a:t>
            </a:r>
            <a:r>
              <a:rPr lang="fr-FR" sz="3200" dirty="0" smtClean="0"/>
              <a:t> &amp; </a:t>
            </a:r>
            <a:r>
              <a:rPr lang="fr-FR" sz="3200" dirty="0" err="1" smtClean="0"/>
              <a:t>pointwise</a:t>
            </a:r>
            <a:r>
              <a:rPr lang="fr-FR" sz="3200" dirty="0" smtClean="0"/>
              <a:t> concentration</a:t>
            </a:r>
            <a:endParaRPr lang="fr-FR" sz="3200" dirty="0"/>
          </a:p>
        </p:txBody>
      </p:sp>
      <p:pic>
        <p:nvPicPr>
          <p:cNvPr id="6" name="Image 5"/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922" y="963300"/>
            <a:ext cx="3232074" cy="2424056"/>
          </a:xfrm>
          <a:prstGeom prst="rect">
            <a:avLst/>
          </a:prstGeom>
        </p:spPr>
      </p:pic>
      <p:pic>
        <p:nvPicPr>
          <p:cNvPr id="60" name="Image 59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04311" y="992179"/>
            <a:ext cx="4471198" cy="561012"/>
          </a:xfrm>
          <a:prstGeom prst="rect">
            <a:avLst/>
          </a:prstGeom>
        </p:spPr>
      </p:pic>
      <p:pic>
        <p:nvPicPr>
          <p:cNvPr id="8" name="Image 7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99838" y="2747016"/>
            <a:ext cx="169143" cy="114286"/>
          </a:xfrm>
          <a:prstGeom prst="rect">
            <a:avLst/>
          </a:prstGeom>
        </p:spPr>
      </p:pic>
      <p:pic>
        <p:nvPicPr>
          <p:cNvPr id="9" name="Image 8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3128951" y="2456457"/>
            <a:ext cx="103260" cy="344606"/>
          </a:xfrm>
          <a:prstGeom prst="rect">
            <a:avLst/>
          </a:prstGeom>
        </p:spPr>
      </p:pic>
      <p:pic>
        <p:nvPicPr>
          <p:cNvPr id="10" name="Image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4226" y="945504"/>
            <a:ext cx="801524" cy="193524"/>
          </a:xfrm>
          <a:prstGeom prst="rect">
            <a:avLst/>
          </a:prstGeom>
        </p:spPr>
      </p:pic>
      <p:pic>
        <p:nvPicPr>
          <p:cNvPr id="11" name="Image 1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3120633" y="1084113"/>
            <a:ext cx="112940" cy="350855"/>
          </a:xfrm>
          <a:prstGeom prst="rect">
            <a:avLst/>
          </a:prstGeom>
        </p:spPr>
      </p:pic>
      <p:pic>
        <p:nvPicPr>
          <p:cNvPr id="12" name="Image 11"/>
          <p:cNvPicPr>
            <a:picLocks noChangeAspect="1"/>
          </p:cNvPicPr>
          <p:nvPr>
            <p:custDataLst>
              <p:tags r:id="rId6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 flipH="1">
            <a:off x="1860199" y="222846"/>
            <a:ext cx="109189" cy="2045342"/>
          </a:xfrm>
          <a:prstGeom prst="rect">
            <a:avLst/>
          </a:prstGeom>
        </p:spPr>
      </p:pic>
      <p:pic>
        <p:nvPicPr>
          <p:cNvPr id="53" name="Image 52"/>
          <p:cNvPicPr>
            <a:picLocks noChangeAspect="1"/>
          </p:cNvPicPr>
          <p:nvPr>
            <p:custDataLst>
              <p:tags r:id="rId7"/>
            </p:custDataLst>
          </p:nvPr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450" y="945505"/>
            <a:ext cx="741419" cy="178733"/>
          </a:xfrm>
          <a:prstGeom prst="rect">
            <a:avLst/>
          </a:prstGeom>
        </p:spPr>
      </p:pic>
      <p:pic>
        <p:nvPicPr>
          <p:cNvPr id="14" name="Image 13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23426" y="1756448"/>
            <a:ext cx="2600173" cy="228572"/>
          </a:xfrm>
          <a:prstGeom prst="rect">
            <a:avLst/>
          </a:prstGeom>
        </p:spPr>
      </p:pic>
      <p:pic>
        <p:nvPicPr>
          <p:cNvPr id="15" name="Image 14"/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0354" y="2611837"/>
            <a:ext cx="4098285" cy="365409"/>
          </a:xfrm>
          <a:prstGeom prst="rect">
            <a:avLst/>
          </a:prstGeom>
        </p:spPr>
      </p:pic>
      <p:sp>
        <p:nvSpPr>
          <p:cNvPr id="16" name="ZoneTexte 15"/>
          <p:cNvSpPr txBox="1"/>
          <p:nvPr/>
        </p:nvSpPr>
        <p:spPr>
          <a:xfrm>
            <a:off x="4061460" y="2133809"/>
            <a:ext cx="448055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Appropriate</a:t>
            </a:r>
            <a:r>
              <a:rPr lang="fr-FR" dirty="0" smtClean="0"/>
              <a:t> pseudo-</a:t>
            </a:r>
            <a:r>
              <a:rPr lang="fr-FR" dirty="0" err="1" smtClean="0"/>
              <a:t>metric</a:t>
            </a:r>
            <a:r>
              <a:rPr lang="fr-FR" dirty="0" smtClean="0"/>
              <a:t>:</a:t>
            </a:r>
            <a:endParaRPr lang="fr-FR" dirty="0"/>
          </a:p>
        </p:txBody>
      </p:sp>
      <p:sp>
        <p:nvSpPr>
          <p:cNvPr id="21" name="ZoneTexte 20"/>
          <p:cNvSpPr txBox="1"/>
          <p:nvPr/>
        </p:nvSpPr>
        <p:spPr>
          <a:xfrm>
            <a:off x="628650" y="3446180"/>
            <a:ext cx="3219215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2000" b="1" dirty="0" err="1" smtClean="0"/>
              <a:t>Prop</a:t>
            </a:r>
            <a:r>
              <a:rPr lang="fr-FR" sz="2000" b="1" dirty="0" smtClean="0"/>
              <a:t>.</a:t>
            </a:r>
            <a:r>
              <a:rPr lang="fr-FR" sz="2000" dirty="0" smtClean="0"/>
              <a:t> : Assume        </a:t>
            </a:r>
            <a:r>
              <a:rPr lang="fr-FR" sz="2000" dirty="0" err="1" smtClean="0"/>
              <a:t>bounded</a:t>
            </a:r>
            <a:r>
              <a:rPr lang="fr-FR" sz="2000" dirty="0" smtClean="0"/>
              <a:t>.</a:t>
            </a:r>
          </a:p>
          <a:p>
            <a:endParaRPr lang="fr-FR" sz="2000" dirty="0"/>
          </a:p>
          <a:p>
            <a:pPr marL="342900" indent="-342900">
              <a:buFontTx/>
              <a:buChar char="-"/>
            </a:pPr>
            <a:r>
              <a:rPr lang="fr-FR" sz="2000" dirty="0" smtClean="0"/>
              <a:t>If                   , </a:t>
            </a:r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whp</a:t>
            </a:r>
            <a:endParaRPr lang="fr-FR" sz="2000" dirty="0" smtClean="0"/>
          </a:p>
          <a:p>
            <a:pPr marL="342900" indent="-342900">
              <a:buFontTx/>
              <a:buChar char="-"/>
            </a:pPr>
            <a:endParaRPr lang="fr-FR" sz="2000" dirty="0" smtClean="0"/>
          </a:p>
          <a:p>
            <a:endParaRPr lang="fr-FR" sz="2000" dirty="0" smtClean="0"/>
          </a:p>
          <a:p>
            <a:pPr marL="342900" indent="-342900">
              <a:buFontTx/>
              <a:buChar char="-"/>
            </a:pPr>
            <a:endParaRPr lang="fr-FR" sz="2000" dirty="0" smtClean="0"/>
          </a:p>
          <a:p>
            <a:pPr marL="342900" indent="-342900">
              <a:buFontTx/>
              <a:buChar char="-"/>
            </a:pPr>
            <a:endParaRPr lang="fr-FR" sz="2000" dirty="0" smtClean="0"/>
          </a:p>
          <a:p>
            <a:pPr marL="342900" indent="-342900">
              <a:buFontTx/>
              <a:buChar char="-"/>
            </a:pPr>
            <a:r>
              <a:rPr lang="fr-FR" sz="2000" dirty="0"/>
              <a:t>If                   , </a:t>
            </a:r>
            <a:r>
              <a:rPr lang="fr-FR" sz="2000" dirty="0" err="1" smtClean="0"/>
              <a:t>then</a:t>
            </a:r>
            <a:r>
              <a:rPr lang="fr-FR" sz="2000" dirty="0" smtClean="0"/>
              <a:t> </a:t>
            </a:r>
            <a:r>
              <a:rPr lang="fr-FR" sz="2000" dirty="0" err="1" smtClean="0"/>
              <a:t>whp</a:t>
            </a:r>
            <a:endParaRPr lang="fr-FR" sz="2000" dirty="0"/>
          </a:p>
        </p:txBody>
      </p:sp>
      <p:grpSp>
        <p:nvGrpSpPr>
          <p:cNvPr id="4" name="Groupe 3"/>
          <p:cNvGrpSpPr/>
          <p:nvPr/>
        </p:nvGrpSpPr>
        <p:grpSpPr>
          <a:xfrm>
            <a:off x="3706071" y="4607789"/>
            <a:ext cx="2595668" cy="650968"/>
            <a:chOff x="1711521" y="4407649"/>
            <a:chExt cx="2595668" cy="650968"/>
          </a:xfrm>
        </p:grpSpPr>
        <p:sp>
          <p:nvSpPr>
            <p:cNvPr id="32" name="Rectangle à coins arrondis 31"/>
            <p:cNvSpPr/>
            <p:nvPr/>
          </p:nvSpPr>
          <p:spPr>
            <a:xfrm>
              <a:off x="1712611" y="4438647"/>
              <a:ext cx="2594578" cy="619970"/>
            </a:xfrm>
            <a:prstGeom prst="roundRect">
              <a:avLst/>
            </a:prstGeom>
          </p:spPr>
          <p:style>
            <a:lnRef idx="2">
              <a:schemeClr val="accent3"/>
            </a:lnRef>
            <a:fillRef idx="1">
              <a:schemeClr val="lt1"/>
            </a:fillRef>
            <a:effectRef idx="0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2" name="ZoneTexte 21"/>
            <p:cNvSpPr txBox="1"/>
            <p:nvPr/>
          </p:nvSpPr>
          <p:spPr>
            <a:xfrm>
              <a:off x="1711521" y="4407649"/>
              <a:ext cx="259566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err="1" smtClean="0"/>
                <a:t>Initialization</a:t>
              </a:r>
              <a:endParaRPr lang="fr-FR" sz="1600" dirty="0"/>
            </a:p>
          </p:txBody>
        </p:sp>
        <p:pic>
          <p:nvPicPr>
            <p:cNvPr id="24" name="Image 23"/>
            <p:cNvPicPr>
              <a:picLocks noChangeAspect="1"/>
            </p:cNvPicPr>
            <p:nvPr>
              <p:custDataLst>
                <p:tags r:id="rId16"/>
              </p:custDataLst>
            </p:nvPr>
          </p:nvPicPr>
          <p:blipFill>
            <a:blip r:embed="rId2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45023" y="4782368"/>
              <a:ext cx="2376576" cy="220779"/>
            </a:xfrm>
            <a:prstGeom prst="rect">
              <a:avLst/>
            </a:prstGeom>
          </p:spPr>
        </p:pic>
      </p:grpSp>
      <p:grpSp>
        <p:nvGrpSpPr>
          <p:cNvPr id="13" name="Groupe 12"/>
          <p:cNvGrpSpPr/>
          <p:nvPr/>
        </p:nvGrpSpPr>
        <p:grpSpPr>
          <a:xfrm>
            <a:off x="6863273" y="4631642"/>
            <a:ext cx="1843279" cy="631830"/>
            <a:chOff x="6676329" y="4426789"/>
            <a:chExt cx="1843279" cy="631830"/>
          </a:xfrm>
        </p:grpSpPr>
        <p:sp>
          <p:nvSpPr>
            <p:cNvPr id="34" name="Rectangle à coins arrondis 33"/>
            <p:cNvSpPr/>
            <p:nvPr/>
          </p:nvSpPr>
          <p:spPr>
            <a:xfrm>
              <a:off x="6676329" y="4438648"/>
              <a:ext cx="1843279" cy="619971"/>
            </a:xfrm>
            <a:prstGeom prst="roundRect">
              <a:avLst/>
            </a:prstGeom>
            <a:ln/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29" name="ZoneTexte 28"/>
            <p:cNvSpPr txBox="1"/>
            <p:nvPr/>
          </p:nvSpPr>
          <p:spPr>
            <a:xfrm>
              <a:off x="6676329" y="4426789"/>
              <a:ext cx="184327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fr-FR" sz="1600" dirty="0" smtClean="0"/>
                <a:t>Concentration </a:t>
              </a:r>
              <a:r>
                <a:rPr lang="fr-FR" sz="1600" dirty="0" err="1" smtClean="0"/>
                <a:t>ineq</a:t>
              </a:r>
              <a:r>
                <a:rPr lang="fr-FR" sz="1600" dirty="0" smtClean="0"/>
                <a:t>.</a:t>
              </a:r>
              <a:endParaRPr lang="fr-FR" sz="1600" dirty="0"/>
            </a:p>
          </p:txBody>
        </p:sp>
        <p:pic>
          <p:nvPicPr>
            <p:cNvPr id="31" name="Image 30"/>
            <p:cNvPicPr>
              <a:picLocks noChangeAspect="1"/>
            </p:cNvPicPr>
            <p:nvPr>
              <p:custDataLst>
                <p:tags r:id="rId15"/>
              </p:custDataLst>
            </p:nvPr>
          </p:nvPicPr>
          <p:blipFill>
            <a:blip r:embed="rId2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071055" y="4782303"/>
              <a:ext cx="1001283" cy="231753"/>
            </a:xfrm>
            <a:prstGeom prst="rect">
              <a:avLst/>
            </a:prstGeom>
          </p:spPr>
        </p:pic>
      </p:grpSp>
      <p:pic>
        <p:nvPicPr>
          <p:cNvPr id="35" name="Image 34"/>
          <p:cNvPicPr>
            <a:picLocks noChangeAspect="1"/>
          </p:cNvPicPr>
          <p:nvPr>
            <p:custDataLst>
              <p:tags r:id="rId10"/>
            </p:custDataLst>
          </p:nvPr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82119" y="3538262"/>
            <a:ext cx="186057" cy="191085"/>
          </a:xfrm>
          <a:prstGeom prst="rect">
            <a:avLst/>
          </a:prstGeom>
        </p:spPr>
      </p:pic>
      <p:cxnSp>
        <p:nvCxnSpPr>
          <p:cNvPr id="43" name="Connecteur droit avec flèche 42"/>
          <p:cNvCxnSpPr/>
          <p:nvPr/>
        </p:nvCxnSpPr>
        <p:spPr>
          <a:xfrm flipV="1">
            <a:off x="7087924" y="4456301"/>
            <a:ext cx="12590" cy="15200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5" name="Connecteur droit avec flèche 44"/>
          <p:cNvCxnSpPr/>
          <p:nvPr/>
        </p:nvCxnSpPr>
        <p:spPr>
          <a:xfrm flipV="1">
            <a:off x="6271006" y="4440910"/>
            <a:ext cx="132618" cy="203395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42" name="Espace réservé de la date 3"/>
          <p:cNvSpPr>
            <a:spLocks noGrp="1"/>
          </p:cNvSpPr>
          <p:nvPr>
            <p:ph type="dt" sz="half" idx="2"/>
          </p:nvPr>
        </p:nvSpPr>
        <p:spPr>
          <a:xfrm>
            <a:off x="628650" y="6492877"/>
            <a:ext cx="2057400" cy="365125"/>
          </a:xfrm>
        </p:spPr>
        <p:txBody>
          <a:bodyPr/>
          <a:lstStyle/>
          <a:p>
            <a:r>
              <a:rPr lang="fr-FR" dirty="0" smtClean="0"/>
              <a:t>27/07/2018</a:t>
            </a:r>
            <a:endParaRPr lang="fr-FR" dirty="0"/>
          </a:p>
        </p:txBody>
      </p:sp>
      <p:sp>
        <p:nvSpPr>
          <p:cNvPr id="4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6457950" y="6492877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fr-FR" dirty="0"/>
              <a:t>6</a:t>
            </a:r>
            <a:r>
              <a:rPr lang="fr-FR" dirty="0" smtClean="0"/>
              <a:t>/15</a:t>
            </a:r>
            <a:endParaRPr lang="fr-FR" dirty="0"/>
          </a:p>
        </p:txBody>
      </p:sp>
      <p:pic>
        <p:nvPicPr>
          <p:cNvPr id="17" name="Image 16"/>
          <p:cNvPicPr>
            <a:picLocks noChangeAspect="1"/>
          </p:cNvPicPr>
          <p:nvPr>
            <p:custDataLst>
              <p:tags r:id="rId11"/>
            </p:custDataLst>
          </p:nvPr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80" y="4130251"/>
            <a:ext cx="837089" cy="234164"/>
          </a:xfrm>
          <a:prstGeom prst="rect">
            <a:avLst/>
          </a:prstGeom>
        </p:spPr>
      </p:pic>
      <p:grpSp>
        <p:nvGrpSpPr>
          <p:cNvPr id="55" name="Groupe 54"/>
          <p:cNvGrpSpPr/>
          <p:nvPr/>
        </p:nvGrpSpPr>
        <p:grpSpPr>
          <a:xfrm>
            <a:off x="4723426" y="3994679"/>
            <a:ext cx="2600173" cy="440264"/>
            <a:chOff x="4723426" y="3994679"/>
            <a:chExt cx="2600173" cy="440264"/>
          </a:xfrm>
        </p:grpSpPr>
        <p:sp>
          <p:nvSpPr>
            <p:cNvPr id="46" name="Rectangle à coins arrondis 45"/>
            <p:cNvSpPr/>
            <p:nvPr/>
          </p:nvSpPr>
          <p:spPr>
            <a:xfrm>
              <a:off x="4723426" y="3994679"/>
              <a:ext cx="2600173" cy="440264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18" name="Image 17"/>
            <p:cNvPicPr>
              <a:picLocks noChangeAspect="1"/>
            </p:cNvPicPr>
            <p:nvPr>
              <p:custDataLst>
                <p:tags r:id="rId14"/>
              </p:custDataLst>
            </p:nvPr>
          </p:nvPicPr>
          <p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789601" y="4051578"/>
              <a:ext cx="2454110" cy="307916"/>
            </a:xfrm>
            <a:prstGeom prst="rect">
              <a:avLst/>
            </a:prstGeom>
          </p:spPr>
        </p:pic>
      </p:grpSp>
      <p:grpSp>
        <p:nvGrpSpPr>
          <p:cNvPr id="59" name="Groupe 58"/>
          <p:cNvGrpSpPr/>
          <p:nvPr/>
        </p:nvGrpSpPr>
        <p:grpSpPr>
          <a:xfrm>
            <a:off x="3883580" y="5619741"/>
            <a:ext cx="4656473" cy="458417"/>
            <a:chOff x="3883580" y="5619741"/>
            <a:chExt cx="4656473" cy="458417"/>
          </a:xfrm>
        </p:grpSpPr>
        <p:sp>
          <p:nvSpPr>
            <p:cNvPr id="51" name="Rectangle à coins arrondis 50"/>
            <p:cNvSpPr/>
            <p:nvPr/>
          </p:nvSpPr>
          <p:spPr>
            <a:xfrm>
              <a:off x="3883580" y="5619741"/>
              <a:ext cx="4656473" cy="458417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accent2"/>
            </a:lnRef>
            <a:fillRef idx="1">
              <a:schemeClr val="lt1"/>
            </a:fillRef>
            <a:effectRef idx="0">
              <a:schemeClr val="accent2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58" name="Image 57"/>
            <p:cNvPicPr>
              <a:picLocks noChangeAspect="1"/>
            </p:cNvPicPr>
            <p:nvPr>
              <p:custDataLst>
                <p:tags r:id="rId13"/>
              </p:custDataLst>
            </p:nvPr>
          </p:nvPicPr>
          <p:blipFill>
            <a:blip r:embed="rId3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096853" y="5691443"/>
              <a:ext cx="4264191" cy="309071"/>
            </a:xfrm>
            <a:prstGeom prst="rect">
              <a:avLst/>
            </a:prstGeom>
          </p:spPr>
        </p:pic>
      </p:grpSp>
      <p:pic>
        <p:nvPicPr>
          <p:cNvPr id="28" name="Image 27"/>
          <p:cNvPicPr>
            <a:picLocks noChangeAspect="1"/>
          </p:cNvPicPr>
          <p:nvPr>
            <p:custDataLst>
              <p:tags r:id="rId12"/>
            </p:custDataLst>
          </p:nvPr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779" y="5632835"/>
            <a:ext cx="838215" cy="2975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963317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19" grpId="0" animBg="1"/>
      <p:bldP spid="16" grpId="0"/>
      <p:bldP spid="21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ZoneTexte 19"/>
          <p:cNvSpPr txBox="1"/>
          <p:nvPr/>
        </p:nvSpPr>
        <p:spPr>
          <a:xfrm>
            <a:off x="246589" y="3269978"/>
            <a:ext cx="5913156" cy="3139321"/>
          </a:xfrm>
          <a:prstGeom prst="rect">
            <a:avLst/>
          </a:prstGeom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fr-FR" dirty="0" err="1" smtClean="0"/>
              <a:t>We</a:t>
            </a:r>
            <a:r>
              <a:rPr lang="fr-FR" dirty="0" smtClean="0"/>
              <a:t> know </a:t>
            </a:r>
            <a:r>
              <a:rPr lang="fr-FR" dirty="0" err="1" smtClean="0"/>
              <a:t>that</a:t>
            </a:r>
            <a:endParaRPr lang="fr-FR" dirty="0" smtClean="0"/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Under the </a:t>
            </a:r>
            <a:r>
              <a:rPr lang="fr-FR" dirty="0" err="1" smtClean="0"/>
              <a:t>null</a:t>
            </a:r>
            <a:r>
              <a:rPr lang="fr-FR" dirty="0" smtClean="0"/>
              <a:t>:</a:t>
            </a:r>
          </a:p>
          <a:p>
            <a:pPr marL="285750" indent="-285750">
              <a:buFontTx/>
              <a:buChar char="-"/>
            </a:pPr>
            <a:endParaRPr lang="fr-FR" dirty="0" smtClean="0"/>
          </a:p>
          <a:p>
            <a:pPr marL="285750" indent="-285750">
              <a:buFontTx/>
              <a:buChar char="-"/>
            </a:pPr>
            <a:r>
              <a:rPr lang="fr-FR" dirty="0" smtClean="0"/>
              <a:t>Under a change:</a:t>
            </a:r>
          </a:p>
          <a:p>
            <a:endParaRPr lang="fr-FR" dirty="0"/>
          </a:p>
          <a:p>
            <a:r>
              <a:rPr lang="fr-FR" dirty="0" err="1" smtClean="0"/>
              <a:t>Hence</a:t>
            </a:r>
            <a:r>
              <a:rPr lang="fr-FR" dirty="0" smtClean="0"/>
              <a:t>, </a:t>
            </a:r>
            <a:r>
              <a:rPr lang="fr-FR" dirty="0" err="1" smtClean="0"/>
              <a:t>detection</a:t>
            </a:r>
            <a:r>
              <a:rPr lang="fr-FR" dirty="0" smtClean="0"/>
              <a:t> « possible » if  </a:t>
            </a:r>
          </a:p>
          <a:p>
            <a:endParaRPr lang="fr-FR" dirty="0"/>
          </a:p>
          <a:p>
            <a:r>
              <a:rPr lang="fr-FR" dirty="0" err="1" smtClean="0"/>
              <a:t>Minimizing</a:t>
            </a:r>
            <a:r>
              <a:rPr lang="fr-FR" dirty="0" smtClean="0"/>
              <a:t> </a:t>
            </a:r>
            <a:r>
              <a:rPr lang="fr-FR" dirty="0" err="1" smtClean="0"/>
              <a:t>this</a:t>
            </a:r>
            <a:r>
              <a:rPr lang="fr-FR" dirty="0" smtClean="0"/>
              <a:t> </a:t>
            </a:r>
            <a:r>
              <a:rPr lang="fr-FR" dirty="0" err="1" smtClean="0"/>
              <a:t>detection</a:t>
            </a:r>
            <a:r>
              <a:rPr lang="fr-FR" dirty="0" smtClean="0"/>
              <a:t> </a:t>
            </a:r>
            <a:r>
              <a:rPr lang="fr-FR" dirty="0" err="1" smtClean="0"/>
              <a:t>threshold</a:t>
            </a:r>
            <a:r>
              <a:rPr lang="fr-FR" dirty="0" smtClean="0"/>
              <a:t>:</a:t>
            </a:r>
          </a:p>
          <a:p>
            <a:endParaRPr lang="fr-FR" dirty="0" smtClean="0"/>
          </a:p>
          <a:p>
            <a:endParaRPr lang="fr-FR" dirty="0"/>
          </a:p>
        </p:txBody>
      </p:sp>
      <p:sp>
        <p:nvSpPr>
          <p:cNvPr id="2" name="Titr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fr-FR" dirty="0" err="1" smtClean="0"/>
              <a:t>Choice</a:t>
            </a:r>
            <a:r>
              <a:rPr lang="fr-FR" dirty="0" smtClean="0"/>
              <a:t> of </a:t>
            </a:r>
            <a:r>
              <a:rPr lang="fr-FR" dirty="0" err="1" smtClean="0"/>
              <a:t>forgetting</a:t>
            </a:r>
            <a:r>
              <a:rPr lang="fr-FR" dirty="0" smtClean="0"/>
              <a:t> </a:t>
            </a:r>
            <a:r>
              <a:rPr lang="fr-FR" dirty="0" err="1" smtClean="0"/>
              <a:t>factors</a:t>
            </a:r>
            <a:endParaRPr lang="fr-FR" dirty="0"/>
          </a:p>
        </p:txBody>
      </p:sp>
      <p:sp>
        <p:nvSpPr>
          <p:cNvPr id="4" name="Espace réservé de la date 3"/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fr-FR" smtClean="0"/>
              <a:t>16/04/2018</a:t>
            </a:r>
            <a:endParaRPr lang="fr-FR" dirty="0"/>
          </a:p>
        </p:txBody>
      </p:sp>
      <p:pic>
        <p:nvPicPr>
          <p:cNvPr id="5" name="Image 4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2" y="938313"/>
            <a:ext cx="2938249" cy="2203687"/>
          </a:xfrm>
          <a:prstGeom prst="rect">
            <a:avLst/>
          </a:prstGeom>
        </p:spPr>
      </p:pic>
      <p:pic>
        <p:nvPicPr>
          <p:cNvPr id="6" name="Image 5"/>
          <p:cNvPicPr>
            <a:picLocks noChangeAspect="1"/>
          </p:cNvPicPr>
          <p:nvPr>
            <p:custDataLst>
              <p:tags r:id="rId1"/>
            </p:custDataLst>
          </p:nvPr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1543" y="2540283"/>
            <a:ext cx="169143" cy="114286"/>
          </a:xfrm>
          <a:prstGeom prst="rect">
            <a:avLst/>
          </a:prstGeom>
        </p:spPr>
      </p:pic>
      <p:pic>
        <p:nvPicPr>
          <p:cNvPr id="7" name="Image 6"/>
          <p:cNvPicPr>
            <a:picLocks noChangeAspect="1"/>
          </p:cNvPicPr>
          <p:nvPr>
            <p:custDataLst>
              <p:tags r:id="rId2"/>
            </p:custDataLst>
          </p:nvPr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2850656" y="2249724"/>
            <a:ext cx="103260" cy="344606"/>
          </a:xfrm>
          <a:prstGeom prst="rect">
            <a:avLst/>
          </a:prstGeom>
        </p:spPr>
      </p:pic>
      <p:grpSp>
        <p:nvGrpSpPr>
          <p:cNvPr id="17" name="Groupe 16"/>
          <p:cNvGrpSpPr/>
          <p:nvPr/>
        </p:nvGrpSpPr>
        <p:grpSpPr>
          <a:xfrm>
            <a:off x="3323645" y="938313"/>
            <a:ext cx="5529078" cy="1590260"/>
            <a:chOff x="3371353" y="1208599"/>
            <a:chExt cx="5529078" cy="1590260"/>
          </a:xfrm>
        </p:grpSpPr>
        <p:sp>
          <p:nvSpPr>
            <p:cNvPr id="12" name="Rectangle 11"/>
            <p:cNvSpPr/>
            <p:nvPr/>
          </p:nvSpPr>
          <p:spPr>
            <a:xfrm>
              <a:off x="3371353" y="1208599"/>
              <a:ext cx="5470498" cy="1590260"/>
            </a:xfrm>
            <a:prstGeom prst="rect">
              <a:avLst/>
            </a:prstGeom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sp>
          <p:nvSpPr>
            <p:cNvPr id="8" name="ZoneTexte 7"/>
            <p:cNvSpPr txBox="1"/>
            <p:nvPr/>
          </p:nvSpPr>
          <p:spPr>
            <a:xfrm>
              <a:off x="3371353" y="1264259"/>
              <a:ext cx="5529078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fr-FR" dirty="0" err="1" smtClean="0"/>
                <a:t>Choosing</a:t>
              </a:r>
              <a:r>
                <a:rPr lang="fr-FR" dirty="0" smtClean="0"/>
                <a:t>        and        </a:t>
              </a:r>
              <a:r>
                <a:rPr lang="fr-FR" dirty="0" err="1" smtClean="0"/>
                <a:t>is</a:t>
              </a:r>
              <a:r>
                <a:rPr lang="fr-FR" dirty="0" smtClean="0"/>
                <a:t> not </a:t>
              </a:r>
              <a:r>
                <a:rPr lang="fr-FR" dirty="0" err="1" smtClean="0"/>
                <a:t>very</a:t>
              </a:r>
              <a:r>
                <a:rPr lang="fr-FR" dirty="0" smtClean="0"/>
                <a:t> intuitive…</a:t>
              </a:r>
            </a:p>
            <a:p>
              <a:endParaRPr lang="fr-FR" dirty="0" smtClean="0"/>
            </a:p>
            <a:p>
              <a:r>
                <a:rPr lang="fr-FR" dirty="0" err="1" smtClean="0"/>
                <a:t>Choosing</a:t>
              </a:r>
              <a:r>
                <a:rPr lang="fr-FR" dirty="0" smtClean="0"/>
                <a:t> the </a:t>
              </a:r>
              <a:r>
                <a:rPr lang="fr-FR" dirty="0" err="1" smtClean="0"/>
                <a:t>window</a:t>
              </a:r>
              <a:r>
                <a:rPr lang="fr-FR" dirty="0" smtClean="0"/>
                <a:t> size        </a:t>
              </a:r>
              <a:r>
                <a:rPr lang="fr-FR" dirty="0" err="1" smtClean="0"/>
                <a:t>is</a:t>
              </a:r>
              <a:r>
                <a:rPr lang="fr-FR" dirty="0" smtClean="0"/>
                <a:t> </a:t>
              </a:r>
              <a:r>
                <a:rPr lang="fr-FR" dirty="0" err="1" smtClean="0"/>
                <a:t>much</a:t>
              </a:r>
              <a:r>
                <a:rPr lang="fr-FR" dirty="0" smtClean="0"/>
                <a:t> more </a:t>
              </a:r>
              <a:r>
                <a:rPr lang="fr-FR" dirty="0" err="1" smtClean="0"/>
                <a:t>convenient</a:t>
              </a:r>
              <a:r>
                <a:rPr lang="fr-FR" dirty="0" smtClean="0"/>
                <a:t> !</a:t>
              </a:r>
            </a:p>
            <a:p>
              <a:endParaRPr lang="fr-FR" dirty="0"/>
            </a:p>
            <a:p>
              <a:r>
                <a:rPr lang="fr-FR" dirty="0" err="1" smtClean="0"/>
                <a:t>Given</a:t>
              </a:r>
              <a:r>
                <a:rPr lang="fr-FR" dirty="0" smtClean="0"/>
                <a:t>        , </a:t>
              </a:r>
              <a:r>
                <a:rPr lang="fr-FR" dirty="0" err="1" smtClean="0"/>
                <a:t>which</a:t>
              </a:r>
              <a:r>
                <a:rPr lang="fr-FR" dirty="0" smtClean="0"/>
                <a:t> are the « best »        and       ?</a:t>
              </a:r>
              <a:endParaRPr lang="fr-FR" dirty="0"/>
            </a:p>
          </p:txBody>
        </p:sp>
        <p:pic>
          <p:nvPicPr>
            <p:cNvPr id="9" name="Image 8"/>
            <p:cNvPicPr>
              <a:picLocks noChangeAspect="1"/>
            </p:cNvPicPr>
            <p:nvPr>
              <p:custDataLst>
                <p:tags r:id="rId7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215589" y="1339359"/>
              <a:ext cx="137733" cy="194153"/>
            </a:xfrm>
            <a:prstGeom prst="rect">
              <a:avLst/>
            </a:prstGeom>
          </p:spPr>
        </p:pic>
        <p:pic>
          <p:nvPicPr>
            <p:cNvPr id="10" name="Image 9"/>
            <p:cNvPicPr>
              <a:picLocks noChangeAspect="1"/>
            </p:cNvPicPr>
            <p:nvPr>
              <p:custDataLst>
                <p:tags r:id="rId8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439464" y="1317855"/>
              <a:ext cx="193600" cy="221257"/>
            </a:xfrm>
            <a:prstGeom prst="rect">
              <a:avLst/>
            </a:prstGeom>
          </p:spPr>
        </p:pic>
        <p:pic>
          <p:nvPicPr>
            <p:cNvPr id="11" name="Image 10"/>
            <p:cNvPicPr>
              <a:picLocks noChangeAspect="1"/>
            </p:cNvPicPr>
            <p:nvPr>
              <p:custDataLst>
                <p:tags r:id="rId9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975548" y="1948755"/>
              <a:ext cx="184197" cy="124457"/>
            </a:xfrm>
            <a:prstGeom prst="rect">
              <a:avLst/>
            </a:prstGeom>
          </p:spPr>
        </p:pic>
        <p:pic>
          <p:nvPicPr>
            <p:cNvPr id="14" name="Image 13"/>
            <p:cNvPicPr>
              <a:picLocks noChangeAspect="1"/>
            </p:cNvPicPr>
            <p:nvPr>
              <p:custDataLst>
                <p:tags r:id="rId10"/>
              </p:custDataLst>
            </p:nvPr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16268" y="2514352"/>
              <a:ext cx="184197" cy="124457"/>
            </a:xfrm>
            <a:prstGeom prst="rect">
              <a:avLst/>
            </a:prstGeom>
          </p:spPr>
        </p:pic>
        <p:pic>
          <p:nvPicPr>
            <p:cNvPr id="15" name="Image 14"/>
            <p:cNvPicPr>
              <a:picLocks noChangeAspect="1"/>
            </p:cNvPicPr>
            <p:nvPr>
              <p:custDataLst>
                <p:tags r:id="rId11"/>
              </p:custDataLst>
            </p:nvPr>
          </p:nvPicPr>
          <p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67133" y="2414730"/>
              <a:ext cx="137733" cy="194153"/>
            </a:xfrm>
            <a:prstGeom prst="rect">
              <a:avLst/>
            </a:prstGeom>
          </p:spPr>
        </p:pic>
        <p:pic>
          <p:nvPicPr>
            <p:cNvPr id="16" name="Image 15"/>
            <p:cNvPicPr>
              <a:picLocks noChangeAspect="1"/>
            </p:cNvPicPr>
            <p:nvPr>
              <p:custDataLst>
                <p:tags r:id="rId12"/>
              </p:custDataLst>
            </p:nvPr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91008" y="2393226"/>
              <a:ext cx="193600" cy="221257"/>
            </a:xfrm>
            <a:prstGeom prst="rect">
              <a:avLst/>
            </a:prstGeom>
          </p:spPr>
        </p:pic>
      </p:grpSp>
      <p:pic>
        <p:nvPicPr>
          <p:cNvPr id="18" name="Image 17"/>
          <p:cNvPicPr>
            <a:picLocks noChangeAspect="1"/>
          </p:cNvPicPr>
          <p:nvPr>
            <p:custDataLst>
              <p:tags r:id="rId3"/>
            </p:custDataLst>
          </p:nvPr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1292" y="3885548"/>
            <a:ext cx="1843809" cy="231342"/>
          </a:xfrm>
          <a:prstGeom prst="rect">
            <a:avLst/>
          </a:prstGeom>
        </p:spPr>
      </p:pic>
      <p:pic>
        <p:nvPicPr>
          <p:cNvPr id="19" name="Image 18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15166" y="4449367"/>
            <a:ext cx="3203750" cy="232210"/>
          </a:xfrm>
          <a:prstGeom prst="rect">
            <a:avLst/>
          </a:prstGeom>
        </p:spPr>
      </p:pic>
      <p:pic>
        <p:nvPicPr>
          <p:cNvPr id="21" name="Image 20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28760" y="4970210"/>
            <a:ext cx="1870628" cy="300205"/>
          </a:xfrm>
          <a:prstGeom prst="rect">
            <a:avLst/>
          </a:prstGeom>
        </p:spPr>
      </p:pic>
      <p:grpSp>
        <p:nvGrpSpPr>
          <p:cNvPr id="23" name="Groupe 22"/>
          <p:cNvGrpSpPr/>
          <p:nvPr/>
        </p:nvGrpSpPr>
        <p:grpSpPr>
          <a:xfrm>
            <a:off x="572494" y="5854810"/>
            <a:ext cx="5502303" cy="512940"/>
            <a:chOff x="572494" y="5854810"/>
            <a:chExt cx="5502303" cy="512940"/>
          </a:xfrm>
        </p:grpSpPr>
        <p:sp>
          <p:nvSpPr>
            <p:cNvPr id="24" name="Rectangle à coins arrondis 23"/>
            <p:cNvSpPr/>
            <p:nvPr/>
          </p:nvSpPr>
          <p:spPr>
            <a:xfrm>
              <a:off x="572494" y="5854810"/>
              <a:ext cx="5502303" cy="512940"/>
            </a:xfrm>
            <a:prstGeom prst="roundRect">
              <a:avLst/>
            </a:prstGeom>
            <a:ln>
              <a:solidFill>
                <a:srgbClr val="C00000"/>
              </a:solidFill>
            </a:ln>
          </p:spPr>
          <p:style>
            <a:lnRef idx="2">
              <a:schemeClr val="dk1"/>
            </a:lnRef>
            <a:fillRef idx="1">
              <a:schemeClr val="lt1"/>
            </a:fillRef>
            <a:effectRef idx="0">
              <a:schemeClr val="dk1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fr-FR"/>
            </a:p>
          </p:txBody>
        </p:sp>
        <p:pic>
          <p:nvPicPr>
            <p:cNvPr id="22" name="Image 21"/>
            <p:cNvPicPr>
              <a:picLocks noChangeAspect="1"/>
            </p:cNvPicPr>
            <p:nvPr>
              <p:custDataLst>
                <p:tags r:id="rId6"/>
              </p:custDataLst>
            </p:nvPr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55044" y="5885319"/>
              <a:ext cx="5314894" cy="452405"/>
            </a:xfrm>
            <a:prstGeom prst="rect">
              <a:avLst/>
            </a:prstGeom>
          </p:spPr>
        </p:pic>
      </p:grpSp>
      <p:pic>
        <p:nvPicPr>
          <p:cNvPr id="27" name="Image 26"/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1185" y="2557671"/>
            <a:ext cx="2481891" cy="1845907"/>
          </a:xfrm>
          <a:prstGeom prst="rect">
            <a:avLst/>
          </a:prstGeom>
        </p:spPr>
      </p:pic>
      <p:pic>
        <p:nvPicPr>
          <p:cNvPr id="28" name="Image 27"/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12251" y="4455391"/>
            <a:ext cx="2481892" cy="1845907"/>
          </a:xfrm>
          <a:prstGeom prst="rect">
            <a:avLst/>
          </a:prstGeom>
        </p:spPr>
      </p:pic>
      <p:sp>
        <p:nvSpPr>
          <p:cNvPr id="29" name="ZoneTexte 28"/>
          <p:cNvSpPr txBox="1"/>
          <p:nvPr/>
        </p:nvSpPr>
        <p:spPr>
          <a:xfrm>
            <a:off x="6921078" y="4326493"/>
            <a:ext cx="123187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smtClean="0"/>
              <a:t>« Bad » </a:t>
            </a:r>
            <a:r>
              <a:rPr lang="fr-FR" sz="1400" i="1" dirty="0" err="1" smtClean="0"/>
              <a:t>choice</a:t>
            </a:r>
            <a:endParaRPr lang="fr-FR" sz="1400" i="1" dirty="0"/>
          </a:p>
        </p:txBody>
      </p:sp>
      <p:sp>
        <p:nvSpPr>
          <p:cNvPr id="30" name="ZoneTexte 29"/>
          <p:cNvSpPr txBox="1"/>
          <p:nvPr/>
        </p:nvSpPr>
        <p:spPr>
          <a:xfrm>
            <a:off x="6845325" y="6187288"/>
            <a:ext cx="153721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fr-FR" sz="1400" i="1" dirty="0" err="1" smtClean="0"/>
              <a:t>Using</a:t>
            </a:r>
            <a:r>
              <a:rPr lang="fr-FR" sz="1400" i="1" dirty="0" smtClean="0"/>
              <a:t> the </a:t>
            </a:r>
            <a:r>
              <a:rPr lang="fr-FR" sz="1400" i="1" dirty="0" err="1" smtClean="0"/>
              <a:t>heuristic</a:t>
            </a:r>
            <a:endParaRPr lang="fr-FR" sz="1400" i="1" dirty="0"/>
          </a:p>
        </p:txBody>
      </p:sp>
      <p:sp>
        <p:nvSpPr>
          <p:cNvPr id="3" name="ZoneTexte 2"/>
          <p:cNvSpPr txBox="1"/>
          <p:nvPr/>
        </p:nvSpPr>
        <p:spPr>
          <a:xfrm>
            <a:off x="1010222" y="917325"/>
            <a:ext cx="1570008" cy="715089"/>
          </a:xfrm>
          <a:prstGeom prst="roundRect">
            <a:avLst/>
          </a:prstGeom>
          <a:ln>
            <a:solidFill>
              <a:srgbClr val="C00000"/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fr-FR" dirty="0" err="1" smtClean="0"/>
              <a:t>Choice</a:t>
            </a:r>
            <a:r>
              <a:rPr lang="fr-FR" dirty="0" smtClean="0"/>
              <a:t> of </a:t>
            </a:r>
            <a:r>
              <a:rPr lang="fr-FR" dirty="0" err="1" smtClean="0"/>
              <a:t>parameters</a:t>
            </a:r>
            <a:r>
              <a:rPr lang="fr-FR" dirty="0" smtClean="0"/>
              <a:t> ?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3359960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9" grpId="0"/>
      <p:bldP spid="30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677,1653"/>
  <p:tag name="LATEXADDIN" val="\documentclass{article}&#10;\usepackage{amsmath}&#10;\usepackage{amssymb}&#10;\pagestyle{empty}&#10;\begin{document}&#10;&#10;$x_t \in \mathcal{X} \subset \mathbb{R}^d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11,661"/>
  <p:tag name="LATEXADDIN" val="\documentclass{article}&#10;\usepackage{amsmath}&#10;\pagestyle{empty}&#10;\begin{document}&#10;&#10;$\|z_t - \theta^\star\| \geq \tau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4,237"/>
  <p:tag name="ORIGINALWIDTH" val="186,7267"/>
  <p:tag name="LATEXADDIN" val="\documentclass{article}&#10;\usepackage{amsmath}&#10;\pagestyle{empty}&#10;\begin{document}&#10;&#10;$M_\Psi$&#10;&#10;&#10;\end{document}"/>
  <p:tag name="IGUANATEXSIZE" val="18"/>
  <p:tag name="IGUANATEXCURSOR" val="8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37,9453"/>
  <p:tag name="LATEXADDIN" val="\documentclass{article}&#10;\usepackage{amsmath}&#10;\usepackage{color}&#10;\pagestyle{empty}&#10;\begin{document}&#10;&#10;$\mathcal{O}(Bw{\color{red}d})$&#10;&#10;&#10;\end{document}"/>
  <p:tag name="IGUANATEXSIZE" val="20"/>
  <p:tag name="IGUANATEXCURSOR" val="6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}&#10;\pagestyle{empty}&#10;\begin{document}&#10;&#10;$\tau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8,24149"/>
  <p:tag name="LATEXADDIN" val="\documentclass{article}&#10;\usepackage{amsmath}&#10;\pagestyle{empty}&#10;\begin{document}&#10;&#10;$\pi$&#10;&#10;&#10;\end{document}"/>
  <p:tag name="IGUANATEXSIZE" val="18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3,2358"/>
  <p:tag name="ORIGINALWIDTH" val="794,1507"/>
  <p:tag name="LATEXADDIN" val="\documentclass{article}&#10;\usepackage{amsmath}&#10;\pagestyle{empty}&#10;\begin{document}&#10;&#10;$\lambda \to 0,~\Lambda = c\lambda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0,7312"/>
  <p:tag name="ORIGINALWIDTH" val="574,4282"/>
  <p:tag name="LATEXADDIN" val="\documentclass{article}&#10;\usepackage{amsmath}&#10;\pagestyle{empty}&#10;\begin{document}&#10;&#10;$t \geq \frac{1}{\lambda}\log \frac{1}{\lambda}$&#10;&#10;&#10;\end{document}"/>
  <p:tag name="IGUANATEXSIZE" val="20"/>
  <p:tag name="IGUANATEXCURSOR" val="12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920,1349"/>
  <p:tag name="LATEXADDIN" val="\documentclass{article}&#10;\usepackage{amsmath}&#10;\usepackage{amssymb}&#10;\pagestyle{empty}&#10;\begin{document}&#10;&#10;$\mathbb{E}_\pi \|\Psi(X)\|^4 &lt; \infty$&#10;&#10;&#10;\end{document}"/>
  <p:tag name="IGUANATEXSIZE" val="20"/>
  <p:tag name="IGUANATEXCURSOR" val="14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1,2298"/>
  <p:tag name="ORIGINALWIDTH" val="734,9081"/>
  <p:tag name="LATEXADDIN" val="\documentclass{article}&#10;\usepackage{amsmath}&#10;\pagestyle{empty}&#10;\begin{document}&#10;&#10;$W_\ell \stackrel{iid}{\sim}\mathcal{N}(0,1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381,7023"/>
  <p:tag name="LATEXADDIN" val="\documentclass{article}&#10;\usepackage{amsmath}&#10;\pagestyle{empty}&#10;\begin{document}&#10;&#10;$\lambda = 0.1$&#10;&#10;&#10;\end{document}"/>
  <p:tag name="IGUANATEXSIZE" val="20"/>
  <p:tag name="IGUANATEXCURSOR" val="9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24,072"/>
  <p:tag name="LATEXADDIN" val="\documentclass{article}&#10;\usepackage{amsmath}&#10;\pagestyle{empty}&#10;\begin{document}&#10;&#10;$z_t \leftarrow (1-\lambda)z_{t-1} + \lambda \Psi(x_t)$&#10;&#10;&#10;\end{document}"/>
  <p:tag name="IGUANATEXSIZE" val="20"/>
  <p:tag name="IGUANATEXCURSOR" val="13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47,694"/>
  <p:tag name="LATEXADDIN" val="\documentclass{article}&#10;\usepackage{amsmath}&#10;\pagestyle{empty}&#10;\begin{document}&#10;&#10;$\lambda = 0.05$&#10;&#10;&#10;\end{document}"/>
  <p:tag name="IGUANATEXSIZE" val="20"/>
  <p:tag name="IGUANATEXCURSOR" val="9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23882"/>
  <p:tag name="ORIGINALWIDTH" val="443,9445"/>
  <p:tag name="LATEXADDIN" val="\documentclass{article}&#10;\usepackage{amsmath}&#10;\pagestyle{empty}&#10;\begin{document}&#10;&#10;$\lambda = 0.01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90,73866"/>
  <p:tag name="LATEXADDIN" val="\documentclass{article}&#10;\usepackage{amsmath}&#10;\pagestyle{empty}&#10;\begin{document}&#10;&#10;$\xi_\ell$&#10;&#10;&#10;\end{document}"/>
  <p:tag name="IGUANATEXSIZE" val="20"/>
  <p:tag name="IGUANATEXCURSOR" val="9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}&#10;\pagestyle{empty}&#10;\begin{document}&#10;&#10;$\tau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83,54"/>
  <p:tag name="LATEXADDIN" val="\documentclass{article}&#10;\usepackage{amsmath}&#10;\usepackage{amssymb}&#10;\pagestyle{empty}&#10;\begin{document}&#10;&#10;$ARL = \mathbb{E} \inf\{t ~|~\|z_t-z'_t\|\geq \tau\}$&#10;&#10;&#10;\end{document}"/>
  <p:tag name="IGUANATEXSIZE" val="16"/>
  <p:tag name="IGUANATEXCURSOR" val="11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47,694"/>
  <p:tag name="LATEXADDIN" val="\documentclass{article}&#10;\usepackage{amsmath}&#10;\pagestyle{empty}&#10;\begin{document}&#10;&#10;$\|z_t - z'_t\|$&#10;&#10;&#10;\end{document}"/>
  <p:tag name="IGUANATEXSIZE" val="20"/>
  <p:tag name="IGUANATEXCURSOR" val="9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1,9723"/>
  <p:tag name="ORIGINALWIDTH" val="1945,257"/>
  <p:tag name="LATEXADDIN" val="\documentclass{article}&#10;\usepackage{amsmath}&#10;\pagestyle{empty}&#10;\begin{document}&#10;&#10;$\frac{1}{\lambda}\|z_t - z'_t\|^2 \xrightarrow[\lambda\to 0]{\mathcal{L}}\, \frac{(c-1)^2}{2(c+1)}\sum_{\ell\geq 1}\xi_\ell W_\ell^2 $&#10;&#10;&#10;\end{document}"/>
  <p:tag name="IGUANATEXSIZE" val="20"/>
  <p:tag name="IGUANATEXCURSOR" val="17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1261,342"/>
  <p:tag name="LATEXADDIN" val="\documentclass{article}&#10;\usepackage{amsmath}&#10;\pagestyle{empty}&#10;\begin{document}&#10;&#10;$\bar S_t = (1-\alpha)\bar S_{t-1} + \alpha S_t$&#10;&#10;&#10;\end{document}"/>
  <p:tag name="IGUANATEXSIZE" val="20"/>
  <p:tag name="IGUANATEXCURSOR" val="10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37,9453"/>
  <p:tag name="LATEXADDIN" val="\documentclass{article}&#10;\usepackage{amsmath}&#10;\pagestyle{empty}&#10;\begin{document}&#10;&#10;$\tau_t = a\bar S_t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8,24149"/>
  <p:tag name="LATEXADDIN" val="\documentclass{article}&#10;\usepackage{amsmath}&#10;\pagestyle{empty}&#10;\begin{document}&#10;&#10;$\pi$&#10;&#10;&#10;\end{document}"/>
  <p:tag name="IGUANATEXSIZE" val="18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11,661"/>
  <p:tag name="LATEXADDIN" val="\documentclass{article}&#10;\usepackage{amsmath}&#10;\pagestyle{empty}&#10;\begin{document}&#10;&#10;$\|z_t - \theta^\star\| \geq \tau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683,54"/>
  <p:tag name="LATEXADDIN" val="\documentclass{article}&#10;\usepackage{amsmath}&#10;\usepackage{amssymb}&#10;\pagestyle{empty}&#10;\begin{document}&#10;&#10;$ARL = \mathbb{E} \inf\{t ~|~\|z_t-z'_t\|\geq \tau\}$&#10;&#10;&#10;\end{document}"/>
  <p:tag name="IGUANATEXSIZE" val="16"/>
  <p:tag name="IGUANATEXCURSOR" val="11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24,072"/>
  <p:tag name="LATEXADDIN" val="\documentclass{article}&#10;\usepackage{amsmath}&#10;\pagestyle{empty}&#10;\begin{document}&#10;&#10;$z_t \leftarrow (1-\lambda)z_{t-1} + \lambda \Psi(x_t)$&#10;&#10;&#10;\end{document}"/>
  <p:tag name="IGUANATEXSIZE" val="20"/>
  <p:tag name="IGUANATEXCURSOR" val="13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711,661"/>
  <p:tag name="LATEXADDIN" val="\documentclass{article}&#10;\usepackage{amsmath}&#10;\pagestyle{empty}&#10;\begin{document}&#10;&#10;$\|z_t - \theta^\star\| \geq \tau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pagestyle{empty}&#10;\begin{document}&#10;&#10;$z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105,7368"/>
  <p:tag name="LATEXADDIN" val="\documentclass{article}&#10;\usepackage{amsmath}&#10;\pagestyle{empty}&#10;\begin{document}&#10;&#10;$\theta^\star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8,98764"/>
  <p:tag name="ORIGINALWIDTH" val="330,7086"/>
  <p:tag name="LATEXADDIN" val="\documentclass{article}&#10;\usepackage{amsmath}&#10;\pagestyle{empty}&#10;\begin{document}&#10;&#10;$\theta^\star+\tau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330,7086"/>
  <p:tag name="LATEXADDIN" val="\documentclass{article}&#10;\usepackage{amsmath}&#10;\pagestyle{empty}&#10;\begin{document}&#10;&#10;$\theta^\star-\tau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84,73937"/>
  <p:tag name="LATEXADDIN" val="\documentclass{article}&#10;\usepackage{amsmath}&#10;\pagestyle{empty}&#10;\begin{document}&#10;&#10;$z'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53,24331"/>
  <p:tag name="LATEXADDIN" val="\documentclass{article}&#10;\usepackage{amsmath}&#10;\pagestyle{empty}&#10;\begin{document}&#10;&#10;$z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}&#10;\pagestyle{empty}&#10;\begin{document}&#10;&#10;$\tau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267,342"/>
  <p:tag name="LATEXADDIN" val="\documentclass{article}&#10;\usepackage{amsmath}&#10;\pagestyle{empty}&#10;\begin{document}&#10;&#10;$z_t = \frac{1}{w}\sum_{i=t-w+1}^t \Psi(x_i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2426"/>
  <p:tag name="ORIGINALWIDTH" val="50,99362"/>
  <p:tag name="LATEXADDIN" val="\documentclass{article}&#10;\usepackage{amsmath}&#10;\pagestyle{empty}&#10;\begin{document}&#10;&#10;$\varepsilon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9,4863"/>
  <p:tag name="ORIGINALWIDTH" val="312,7109"/>
  <p:tag name="LATEXADDIN" val="\documentclass{article}&#10;\usepackage{amsmath}&#10;\pagestyle{empty}&#10;\begin{document}&#10;&#10;$ARL_\varepsilon$&#10;&#10;&#10;\end{document}"/>
  <p:tag name="IGUANATEXSIZE" val="20"/>
  <p:tag name="IGUANATEXCURSOR" val="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7,2291"/>
  <p:tag name="ORIGINALWIDTH" val="889,3888"/>
  <p:tag name="LATEXADDIN" val="\documentclass{article}&#10;\usepackage{amsmath}&#10;\pagestyle{empty}&#10;\begin{document}&#10;&#10;$ARl_\varepsilon \xrightarrow[\varepsilon\to 0]{} ARL$&#10;&#10;&#10;\end{document}"/>
  <p:tag name="IGUANATEXSIZE" val="20"/>
  <p:tag name="IGUANATEXCURSOR" val="13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9,2426"/>
  <p:tag name="ORIGINALWIDTH" val="50,99362"/>
  <p:tag name="LATEXADDIN" val="\documentclass{article}&#10;\usepackage{amsmath}&#10;\pagestyle{empty}&#10;\begin{document}&#10;&#10;$\varepsilon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4,73937"/>
  <p:tag name="ORIGINALWIDTH" val="125,9843"/>
  <p:tag name="LATEXADDIN" val="\documentclass{article}&#10;\usepackage{amsmath}&#10;\usepackage{color}&#10;\pagestyle{empty}&#10;\begin{document}&#10;&#10;${\color{red} M}$&#10;&#10;&#10;\end{document}"/>
  <p:tag name="IGUANATEXSIZE" val="16"/>
  <p:tag name="IGUANATEXCURSOR" val="11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440,9449"/>
  <p:tag name="LATEXADDIN" val="\documentclass{article}&#10;\usepackage{amsmath}&#10;\pagestyle{empty}&#10;\begin{document}&#10;&#10;$ARL_{M,\varepsilon}$&#10;&#10;&#10;\end{document}"/>
  <p:tag name="IGUANATEXSIZE" val="16"/>
  <p:tag name="IGUANATEXCURSOR" val="10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86,7267"/>
  <p:tag name="ORIGINALWIDTH" val="1379,827"/>
  <p:tag name="LATEXADDIN" val="\documentclass{article}&#10;\usepackage{amsmath}&#10;\pagestyle{empty}&#10;\begin{document}&#10;&#10;$ARl_{M,\varepsilon} \xrightarrow[M\to,\infty,\varepsilon\to 0]{} ARL$&#10;&#10;&#10;\end{document}"/>
  <p:tag name="IGUANATEXSIZE" val="20"/>
  <p:tag name="IGUANATEXCURSOR" val="12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331,4586"/>
  <p:tag name="LATEXADDIN" val="\documentclass{article}&#10;\usepackage{amsmath}&#10;\pagestyle{empty}&#10;\begin{document}&#10;&#10;$(z_t,z'_t)$&#10;&#10;&#10;\end{document}"/>
  <p:tag name="IGUANATEXSIZE" val="20"/>
  <p:tag name="IGUANATEXCURSOR" val="9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LATEXADDIN" val="\documentclass{article}&#10;\usepackage{amsmath}&#10;\pagestyle{empty}&#10;\begin{document}&#10;&#10;$\mathcal{H}$&#10;&#10;&#10;\end{document}"/>
  <p:tag name="IGUANATEXSIZE" val="16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94,4132"/>
  <p:tag name="LATEXADDIN" val="\documentclass{article}&#10;\usepackage{amsmath}&#10;\pagestyle{empty}&#10;\begin{document}&#10;&#10;$\|z_t - z'_t\| \geq \tau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}&#10;\pagestyle{empty}&#10;\begin{document}&#10;&#10;$\tau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8,9839"/>
  <p:tag name="ORIGINALWIDTH" val="2835,396"/>
  <p:tag name="LATEXADDIN" val="\documentclass{article}&#10;\usepackage{amsmath}&#10;\pagestyle{empty}&#10;\begin{document}&#10;&#10;$w=250,~d=100,~n=10^6,~m=3000,~500$ changes&#10;&#10;&#10;\end{document}"/>
  <p:tag name="IGUANATEXSIZE" val="20"/>
  <p:tag name="IGUANATEXCURSOR" val="10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1,7361"/>
  <p:tag name="ORIGINALWIDTH" val="3028,871"/>
  <p:tag name="LATEXADDIN" val="\documentclass{article}&#10;\usepackage{amsmath}&#10;\pagestyle{empty}&#10;\begin{document}&#10;&#10;$w=150,~d=128,~n=375000,~m=3000,~300$ changes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}&#10;\pagestyle{empty}&#10;\begin{document}&#10;&#10;$\tau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18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30,4837"/>
  <p:tag name="LATEXADDIN" val="\documentclass{article}&#10;\usepackage{amsmath}&#10;\pagestyle{empty}&#10;\begin{document}&#10;&#10;$d_\Psi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LATEXADDIN" val="\documentclass{article}&#10;\usepackage{amsmath}&#10;\pagestyle{empty}&#10;\begin{document}&#10;&#10;$m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18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316,835"/>
  <p:tag name="LATEXADDIN" val="\documentclass{article}&#10;\usepackage{amsmath}&#10;\pagestyle{empty}&#10;\begin{document}&#10;&#10;$z_t' = \frac{1}{w}\sum_{i=t-2w+1}^{t-w} \Psi(x_i)$&#10;&#10;&#10;\end{document}"/>
  <p:tag name="IGUANATEXSIZE" val="20"/>
  <p:tag name="IGUANATEXCURSOR" val="12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736,408"/>
  <p:tag name="LATEXADDIN" val="\documentclass{article}&#10;\usepackage{amsmath}&#10;\usepackage{amssymb}&#10;\pagestyle{empty}&#10;\begin{document}&#10;&#10;$\theta^\star = \mathbb{E}_{\pi^\star} \Psi(x)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}&#10;\pagestyle{empty}&#10;\begin{document}&#10;&#10;$\tau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24,072"/>
  <p:tag name="LATEXADDIN" val="\documentclass{article}&#10;\usepackage{amsmath}&#10;\pagestyle{empty}&#10;\begin{document}&#10;&#10;$z_t \leftarrow (1-\lambda)z_{t-1} + \lambda \Psi(x_t)$&#10;&#10;&#10;\end{document}"/>
  <p:tag name="IGUANATEXSIZE" val="20"/>
  <p:tag name="IGUANATEXCURSOR" val="13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635,1707"/>
  <p:tag name="LATEXADDIN" val="\documentclass{article}&#10;\usepackage{amsmath}&#10;\usepackage{amssymb}&#10;\pagestyle{empty}&#10;\begin{document}&#10;&#10;$\Psi: \mathbb{R}^d \to \mathcal{H}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267,342"/>
  <p:tag name="LATEXADDIN" val="\documentclass{article}&#10;\usepackage{amsmath}&#10;\pagestyle{empty}&#10;\begin{document}&#10;&#10;$z_t = \frac{1}{w}\sum_{i=t-w+1}^t \Psi(x_i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316,835"/>
  <p:tag name="LATEXADDIN" val="\documentclass{article}&#10;\usepackage{amsmath}&#10;\pagestyle{empty}&#10;\begin{document}&#10;&#10;$z_t' = \frac{1}{w}\sum_{i=t-2w+1}^{t-w} \Psi(x_i)$&#10;&#10;&#10;\end{document}"/>
  <p:tag name="IGUANATEXSIZE" val="20"/>
  <p:tag name="IGUANATEXCURSOR" val="12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24,072"/>
  <p:tag name="LATEXADDIN" val="\documentclass{article}&#10;\usepackage{amsmath}&#10;\pagestyle{empty}&#10;\begin{document}&#10;&#10;$z_t = (1-\Lambda)z_{t-1} + \Lambda \Psi(x_t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694,4132"/>
  <p:tag name="LATEXADDIN" val="\documentclass{article}&#10;\usepackage{amsmath}&#10;\pagestyle{empty}&#10;\begin{document}&#10;&#10;$\|z_t - z'_t\| \geq \tau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396,325"/>
  <p:tag name="LATEXADDIN" val="\documentclass{article}&#10;\usepackage{amsmath}&#10;\pagestyle{empty}&#10;\begin{document}&#10;&#10;$z_t' = (1-\lambda)z_{t-1}' + \lambda \Psi(x_t)$&#10;&#10;&#10;\end{document}"/>
  <p:tag name="IGUANATEXSIZE" val="20"/>
  <p:tag name="IGUANATEXCURSOR" val="11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4,48819"/>
  <p:tag name="ORIGINALWIDTH" val="317,2103"/>
  <p:tag name="LATEXADDIN" val="\documentclass{article}&#10;\usepackage{amsmath}&#10;\pagestyle{empty}&#10;\begin{document}&#10;&#10;$\Lambda &gt; \lambda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86,23921"/>
  <p:tag name="LATEXADDIN" val="\documentclass{article}&#10;\usepackage{amsmath}&#10;\pagestyle{empty}&#10;\begin{document}&#10;&#10;$z_t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86,23921"/>
  <p:tag name="LATEXADDIN" val="\documentclass{article}&#10;\usepackage{amsmath}&#10;\pagestyle{empty}&#10;\begin{document}&#10;&#10;$z'_t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99,2126"/>
  <p:tag name="ORIGINALWIDTH" val="3533,558"/>
  <p:tag name="LATEXADDIN" val="\documentclass{article}&#10;\usepackage{amsmath}&#10;\usepackage[dvipsnames]{xcolor}&#10;\pagestyle{empty}&#10;\begin{document}&#10;&#10;${\color{RedOrange}\sum b_i = 1}\quad  {\color{blue}\sum  a_i=1} \quad w = \left\lceil\frac{\log(\Lambda/\lambda)}{\log(\frac{1-\lambda}{1-\Lambda})}\right\rceil \quad C = (1-\lambda)^{w} - (1-\Lambda)^{w}$&#10;&#10;&#10;\end{document}"/>
  <p:tag name="IGUANATEXSIZE" val="20"/>
  <p:tag name="IGUANATEXCURSOR" val="29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$w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90,4387"/>
  <p:tag name="LATEXADDIN" val="\documentclass{article}&#10;\usepackage{amsmath}&#10;\pagestyle{empty}&#10;\begin{document}&#10;&#10;$\Psi(x) = x$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$\lbrace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2418,448"/>
  <p:tag name="LATEXADDIN" val="\documentclass{article}&#10;\usepackage{amsmath}&#10;\usepackage[dvipsnames]{xcolor}&#10;\pagestyle{empty}&#10;\begin{document}&#10;&#10;$z_t-z'_t = C\left({\color{RedOrange}\sum\limits_{i=t-w+1}^{t}  b_i \Psi(x_i)} - {\color{blue}\sum\limits_{i=0}^{t-w}  a_i \Psi(x_i)}\right)$&#10;&#10;&#10;\end{document}"/>
  <p:tag name="IGUANATEXSIZE" val="20"/>
  <p:tag name="IGUANATEXCURSOR" val="6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300,7124"/>
  <p:tag name="ORIGINALWIDTH" val="2418,448"/>
  <p:tag name="LATEXADDIN" val="\documentclass{article}&#10;\usepackage{amsmath}&#10;\usepackage[dvipsnames]{xcolor}&#10;\pagestyle{empty}&#10;\begin{document}&#10;&#10;$z_t-z'_t = C\left({\color{RedOrange}\sum\limits_{i=t-w+1}^{t}  b_i \Psi(x_i)} - {\color{blue}\sum\limits_{i=0}^{t-w}  a_i \Psi(x_i)}\right)$&#10;&#10;&#10;\end{document}"/>
  <p:tag name="IGUANATEXSIZE" val="20"/>
  <p:tag name="IGUANATEXCURSOR" val="14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$w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$\lbrace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394,4507"/>
  <p:tag name="LATEXADDIN" val="\documentclass{article}&#10;\usepackage{amsmath}&#10;\pagestyle{empty}&#10;\begin{document}&#10;&#10;$i.i.d. ~\pi'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$\lbrace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$\lbrace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364,4544"/>
  <p:tag name="LATEXADDIN" val="\documentclass{article}&#10;\usepackage{amsmath}&#10;\pagestyle{empty}&#10;\begin{document}&#10;&#10;$i.i.d. ~\pi$&#10;&#10;&#10;\end{document}"/>
  <p:tag name="IGUANATEXSIZE" val="20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407,574"/>
  <p:tag name="LATEXADDIN" val="\documentclass{article}&#10;\usepackage{amsmath}&#10;\usepackage{amssymb}&#10;\pagestyle{empty}&#10;\begin{document}&#10;&#10;$\approx C(\mathbb{E}_{\pi'} \Psi(X) - \mathbb{E}_{\pi} \Psi(X))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536,9329"/>
  <p:tag name="LATEXADDIN" val="\documentclass{article}&#10;\usepackage{amsmath}&#10;\usepackage{amssymb}&#10;\pagestyle{empty}&#10;\begin{document}&#10;&#10;$t=1,2,...$&#10;&#10;&#10;\end{document}"/>
  <p:tag name="IGUANATEXSIZE" val="20"/>
  <p:tag name="IGUANATEXCURSOR" val="1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3,4795"/>
  <p:tag name="ORIGINALWIDTH" val="1833,521"/>
  <p:tag name="LATEXADDIN" val="\documentclass{article}&#10;\usepackage{amsmath}&#10;\usepackage{amssymb}&#10;\pagestyle{empty}&#10;\begin{document}&#10;&#10;$d_{\Psi}(\pi,\pi') \stackrel{\text{def.}}{=} \|\mathbb{E}_{\pi}\Psi(x) - \mathbb{E}_{\pi'}\Psi(x)\|$&#10;&#10;&#10;\end{document}"/>
  <p:tag name="IGUANATEXSIZE" val="20"/>
  <p:tag name="IGUANATEXCURSOR" val="5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5,23811"/>
  <p:tag name="ORIGINALWIDTH" val="340,4574"/>
  <p:tag name="LATEXADDIN" val="\documentclass{article}&#10;\usepackage{amsmath}&#10;\pagestyle{empty}&#10;\begin{document}&#10;&#10;$\pi = \pi'$&#10;&#10;&#10;\end{document}"/>
  <p:tag name="IGUANATEXSIZE" val="20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340,4574"/>
  <p:tag name="LATEXADDIN" val="\documentclass{article}&#10;\usepackage{amsmath}&#10;\pagestyle{empty}&#10;\begin{document}&#10;&#10;$\pi \neq \pi'$&#10;&#10;&#10;\end{document}"/>
  <p:tag name="IGUANATEXSIZE" val="20"/>
  <p:tag name="IGUANATEXCURSOR" val="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33,783"/>
  <p:tag name="LATEXADDIN" val="\documentclass{article}&#10;\usepackage{amsmath}&#10;\pagestyle{empty}&#10;\begin{document}&#10;&#10;$\|z_t-z'_t\| \geq Cd_\Psi(\pi,\pi') - \varepsilon_1 - \varepsilon_2$&#10;&#10;&#10;\end{document}"/>
  <p:tag name="IGUANATEXSIZE" val="20"/>
  <p:tag name="IGUANATEXCURSOR" val="1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98,1252"/>
  <p:tag name="LATEXADDIN" val="\documentclass{article}&#10;\usepackage{amsmath}&#10;\pagestyle{empty}&#10;\begin{document}&#10;&#10;$\|z_t-z'_t\| \leq \varepsilon_1 + \varepsilon_2$&#10;&#10;&#10;\end{document}"/>
  <p:tag name="IGUANATEXSIZE" val="20"/>
  <p:tag name="IGUANATEXCURSOR" val="13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595,4256"/>
  <p:tag name="LATEXADDIN" val="\documentclass{article}&#10;\usepackage{amsmath}&#10;\usepackage{amssymb}&#10;\pagestyle{empty}&#10;\begin{document}&#10;&#10;$\mathcal{O}(\sqrt{\lambda+\Lambda})$&#10;&#10;&#10;\end{document}"/>
  <p:tag name="IGUANATEXSIZE" val="20"/>
  <p:tag name="IGUANATEXCURSOR" val="13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1,2336"/>
  <p:tag name="ORIGINALWIDTH" val="1414,323"/>
  <p:tag name="LATEXADDIN" val="\documentclass{article}&#10;\usepackage{amsmath}&#10;\usepackage{amssymb}&#10;\pagestyle{empty}&#10;\begin{document}&#10;&#10;$\mathcal{O}((1-\lambda)^t\|z_0 - \mathbb{E}_\pi \Psi(x)\|)$&#10;&#10;&#10;\end{document}"/>
  <p:tag name="IGUANATEXSIZE" val="20"/>
  <p:tag name="IGUANATEXCURSOR" val="16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$w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44,99441"/>
  <p:tag name="LATEXADDIN" val="\documentclass{article}&#10;\usepackage{amsmath}&#10;\pagestyle{empty}&#10;\begin{document}&#10;&#10;$\lbrace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56,99291"/>
  <p:tag name="LATEXADDIN" val="\documentclass{article}&#10;\usepackage{amsmath}&#10;\pagestyle{empty}&#10;\begin{document}&#10;&#10;$k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998,1252"/>
  <p:tag name="LATEXADDIN" val="\documentclass{article}&#10;\usepackage{amsmath}&#10;\pagestyle{empty}&#10;\begin{document}&#10;&#10;$\|z_t-z'_t\| \leq \varepsilon_1 + \varepsilon_2$&#10;&#10;&#10;\end{document}"/>
  <p:tag name="IGUANATEXSIZE" val="20"/>
  <p:tag name="IGUANATEXCURSOR" val="13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33,783"/>
  <p:tag name="LATEXADDIN" val="\documentclass{article}&#10;\usepackage{amsmath}&#10;\pagestyle{empty}&#10;\begin{document}&#10;&#10;$\|z_t-z'_t\| \geq Cd_\Psi(\pi,\pi') - \varepsilon_1 - \varepsilon_2$&#10;&#10;&#10;\end{document}"/>
  <p:tag name="IGUANATEXSIZE" val="20"/>
  <p:tag name="IGUANATEXCURSOR" val="1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9,2313"/>
  <p:tag name="ORIGINALWIDTH" val="929,8838"/>
  <p:tag name="LATEXADDIN" val="\documentclass{article}&#10;\usepackage{amsmath}&#10;\usepackage{amssymb}&#10;\pagestyle{empty}&#10;\begin{document}&#10;&#10;$d_\Psi(\pi,\pi') \gtrsim \frac{\varepsilon_1+\varepsilon_2}{C}$&#10;&#10;&#10;\end{document}"/>
  <p:tag name="IGUANATEXSIZE" val="18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640,42"/>
  <p:tag name="LATEXADDIN" val="\documentclass{article}&#10;\usepackage{amsmath}&#10;\usepackage{amssymb}&#10;\pagestyle{empty}&#10;\begin{document}&#10;&#10;$(\Lambda^\star_w ,\lambda^\star_w) = \arg\min\left\lbrace \frac{\varepsilon_1+\bar\varepsilon_2}{C};~ \frac{\log(\Lambda/\lambda)}{\log((1-\lambda)/(1-\Lambda)} = w\right\rbrace$&#10;&#10;&#10;\end{document}"/>
  <p:tag name="IGUANATEXSIZE" val="18"/>
  <p:tag name="IGUANATEXCURSOR" val="18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pagestyle{empty}&#10;\begin{document}&#10;&#10;$\lambda$&#10;&#10;&#10;\end{document}"/>
  <p:tag name="IGUANATEXSIZE" val="18"/>
  <p:tag name="IGUANATEXCURSOR" val="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78,74016"/>
  <p:tag name="LATEXADDIN" val="\documentclass{article}&#10;\usepackage{amsmath}&#10;\pagestyle{empty}&#10;\begin{document}&#10;&#10;$\Lambda$&#10;&#10;&#10;\end{document}"/>
  <p:tag name="IGUANATEXSIZE" val="20"/>
  <p:tag name="IGUANATEXCURSOR" val="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$w$&#10;&#10;&#10;\end{document}"/>
  <p:tag name="IGUANATEXSIZE" val="18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83,23961"/>
  <p:tag name="LATEXADDIN" val="\documentclass{article}&#10;\usepackage{amsmath}&#10;\pagestyle{empty}&#10;\begin{document}&#10;&#10;$w$&#10;&#10;&#10;\end{document}"/>
  <p:tag name="IGUANATEXSIZE" val="18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7,73905"/>
  <p:tag name="ORIGINALWIDTH" val="62,24221"/>
  <p:tag name="LATEXADDIN" val="\documentclass{article}&#10;\usepackage{amsmath}&#10;\pagestyle{empty}&#10;\begin{document}&#10;&#10;$\lambda$&#10;&#10;&#10;\end{document}"/>
  <p:tag name="IGUANATEXSIZE" val="18"/>
  <p:tag name="IGUANATEXCURSOR" val="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9,98874"/>
  <p:tag name="ORIGINALWIDTH" val="78,74016"/>
  <p:tag name="LATEXADDIN" val="\documentclass{article}&#10;\usepackage{amsmath}&#10;\pagestyle{empty}&#10;\begin{document}&#10;&#10;$\Lambda$&#10;&#10;&#10;\end{document}"/>
  <p:tag name="IGUANATEXSIZE" val="20"/>
  <p:tag name="IGUANATEXCURSOR" val="9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5,7331"/>
  <p:tag name="ORIGINALWIDTH" val="623,1721"/>
  <p:tag name="LATEXADDIN" val="\documentclass{article}&#10;\usepackage{amsmath}&#10;\pagestyle{empty}&#10;\begin{document}&#10;&#10;$\Psi(x) = x^{\otimes k}$&#10;&#10;&#10;\end{document}"/>
  <p:tag name="IGUANATEXSIZE" val="20"/>
  <p:tag name="IGUANATEXCURSOR" val="10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85,48929"/>
  <p:tag name="ORIGINALWIDTH" val="83,23961"/>
  <p:tag name="LATEXADDIN" val="\documentclass{article}&#10;\usepackage{amsmath}&#10;\pagestyle{empty}&#10;\begin{document}&#10;&#10;$\Psi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0,74244"/>
  <p:tag name="LATEXADDIN" val="\documentclass{article}&#10;\usepackage{amsmath}&#10;\pagestyle{empty}&#10;\begin{document}&#10;&#10;$\tau$&#10;&#10;&#10;\end{document}"/>
  <p:tag name="IGUANATEXSIZE" val="20"/>
  <p:tag name="IGUANATEXCURSOR" val="8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772,029"/>
  <p:tag name="LATEXADDIN" val="\documentclass{article}&#10;\usepackage{amsmath}&#10;\usepackage{amssymb}&#10;\pagestyle{empty}&#10;\begin{document}&#10;&#10;$d_{\Psi}(\pi,\pi') = \|\mathbb{E}_{\pi}\Psi(x) - \mathbb{E}_{\pi'}\Psi(x)\|$&#10;&#10;&#10;\end{document}"/>
  <p:tag name="IGUANATEXSIZE" val="20"/>
  <p:tag name="IGUANATEXCURSOR" val="17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5,2343"/>
  <p:tag name="ORIGINALWIDTH" val="1472,816"/>
  <p:tag name="LATEXADDIN" val="\documentclass{article}&#10;\usepackage{amsmath}&#10;\pagestyle{empty}&#10;\begin{document}&#10;&#10;$\|z_t-z'_t\| \approx C d_\Psi(\pi_\text{old},\pi_\text{new})$&#10;&#10;&#10;\end{document}"/>
  <p:tag name="IGUANATEXSIZE" val="20"/>
  <p:tag name="IGUANATEXCURSOR" val="14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1349,831"/>
  <p:tag name="LATEXADDIN" val="\documentclass{article}&#10;\usepackage{amsmath}&#10;\pagestyle{empty}&#10;\begin{document}&#10;&#10;$d_\Psi(\pi,\pi')=0 \Longleftrightarrow \pi = \pi'$&#10;&#10;&#10;\end{document}"/>
  <p:tag name="IGUANATEXSIZE" val="20"/>
  <p:tag name="IGUANATEXCURSOR" val="10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30,4837"/>
  <p:tag name="LATEXADDIN" val="\documentclass{article}&#10;\usepackage{amsmath}&#10;\pagestyle{empty}&#10;\begin{document}&#10;&#10;$d_\Psi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LATEXADDIN" val="\documentclass{article}&#10;\usepackage{amsmath}&#10;\pagestyle{empty}&#10;\begin{document}&#10;&#10;$\mathcal{H}$&#10;&#10;&#10;\end{document}"/>
  <p:tag name="IGUANATEXSIZE" val="16"/>
  <p:tag name="IGUANATEXCURSOR" val="9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4,4844"/>
  <p:tag name="ORIGINALWIDTH" val="381,7023"/>
  <p:tag name="LATEXADDIN" val="\documentclass{article}&#10;\usepackage{amsmath}&#10;\pagestyle{empty}&#10;\begin{document}&#10;&#10;$\kappa(x,x')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97,48779"/>
  <p:tag name="LATEXADDIN" val="\documentclass{article}&#10;\usepackage{amsmath}&#10;\pagestyle{empty}&#10;\begin{document}&#10;&#10;$\mathcal{H}$&#10;&#10;&#10;\end{document}"/>
  <p:tag name="IGUANATEXSIZE" val="20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61,49228"/>
  <p:tag name="LATEXADDIN" val="\documentclass{article}&#10;\usepackage{amsmath}&#10;\pagestyle{empty}&#10;\begin{document}&#10;&#10;$\kappa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7,2328"/>
  <p:tag name="ORIGINALWIDTH" val="953,1309"/>
  <p:tag name="LATEXADDIN" val="\documentclass{article}&#10;\usepackage{amsmath}&#10;\pagestyle{empty}&#10;\begin{document}&#10;&#10;$\Psi(x) = [1_{x\in B_i}]_{i=1}^M$&#10;&#10;&#10;\end{document}"/>
  <p:tag name="IGUANATEXSIZE" val="20"/>
  <p:tag name="IGUANATEXCURSOR" val="11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1005,624"/>
  <p:tag name="LATEXADDIN" val="\documentclass{article}&#10;\usepackage{amsmath}&#10;\pagestyle{empty}&#10;\begin{document}&#10;&#10;$\Psi(x) = \kappa(x,\cdot) \in \mathcal{H}$&#10;&#10;&#10;\end{document}"/>
  <p:tag name="IGUANATEXSIZE" val="20"/>
  <p:tag name="IGUANATEXCURSOR" val="12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30,4837"/>
  <p:tag name="LATEXADDIN" val="\documentclass{article}&#10;\usepackage{amsmath}&#10;\pagestyle{empty}&#10;\begin{document}&#10;&#10;$d_\Psi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5,7368"/>
  <p:tag name="ORIGINALWIDTH" val="130,4837"/>
  <p:tag name="LATEXADDIN" val="\documentclass{article}&#10;\usepackage{amsmath}&#10;\pagestyle{empty}&#10;\begin{document}&#10;&#10;$d_\Psi$&#10;&#10;&#10;\end{document}"/>
  <p:tag name="IGUANATEXSIZE" val="20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69,74126"/>
  <p:tag name="ORIGINALWIDTH" val="365,9543"/>
  <p:tag name="LATEXADDIN" val="\documentclass{article}&#10;\usepackage{amsmath}&#10;\pagestyle{empty}&#10;\begin{document}&#10;&#10;$\Longleftrightarrow ~\kappa$&#10;&#10;&#10;\end{document}"/>
  <p:tag name="IGUANATEXSIZE" val="20"/>
  <p:tag name="IGUANATEXCURSOR" val="8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10,9861"/>
  <p:tag name="ORIGINALWIDTH" val="635,1707"/>
  <p:tag name="LATEXADDIN" val="\documentclass{article}&#10;\usepackage{amsmath}&#10;\usepackage{amssymb}&#10;\pagestyle{empty}&#10;\begin{document}&#10;&#10;$\Psi:\mathbb{R}^d\to \mathcal{H}$&#10;&#10;&#10;\end{document}"/>
  <p:tag name="IGUANATEXSIZE" val="18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34,7206"/>
  <p:tag name="ORIGINALWIDTH" val="2947,132"/>
  <p:tag name="LATEXADDIN" val="\documentclass{article}&#10;\usepackage{amsmath}&#10;\usepackage{amssymb}&#10;\pagestyle{empty}&#10;\begin{document}&#10;&#10;$MMD^2(\pi,\pi')\approx \frac{1}{n^2}\sum\limits_{i,j}\kappa(x_i,x_j)+\kappa(y_i,y_j)&#10;-2\kappa(x_i,y_j)&#10;$&#10;&#10;&#10;\end{document}"/>
  <p:tag name="IGUANATEXSIZE" val="20"/>
  <p:tag name="IGUANATEXCURSOR" val="11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44,7319"/>
  <p:tag name="ORIGINALWIDTH" val="1519,31"/>
  <p:tag name="LATEXADDIN" val="\documentclass{article}&#10;\usepackage{amsmath}&#10;\usepackage{amssymb}&#10;\pagestyle{empty}&#10;\begin{document}&#10;&#10;$\kappa(x,x') = \mathbb{E}_{\omega \sim \Gamma} \phi_{\omega}(x)\overline{\phi_{\omega}(x')}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98,7251"/>
  <p:tag name="ORIGINALWIDTH" val="2551,931"/>
  <p:tag name="LATEXADDIN" val="\documentclass{article}&#10;\usepackage{amsmath}&#10;\usepackage{amssymb}&#10;\usepackage{color}&#10;\pagestyle{empty}&#10;\begin{document}&#10;&#10;$\omega_1,\ldots,\omega_m \stackrel{iid}{\sim}\Gamma,~~ {\color{red}\Psi(x) = \frac{1}{\sqrt{m}} [\phi_{\omega_j}(x)]_{j=1}^m} \in \mathbb{C}^m$&#10;&#10;&#10;\end{document}"/>
  <p:tag name="IGUANATEXSIZE" val="20"/>
  <p:tag name="IGUANATEXCURSOR" val="237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8,7327"/>
  <p:tag name="ORIGINALWIDTH" val="727,4091"/>
  <p:tag name="LATEXADDIN" val="\documentclass{article}&#10;\usepackage{amsmath}&#10;\pagestyle{empty}&#10;\begin{document}&#10;&#10;$MMD^2 \approx d_\Psi^2$&#10;&#10;&#10;\end{document}"/>
  <p:tag name="IGUANATEXSIZE" val="20"/>
  <p:tag name="IGUANATEXCURSOR" val="10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57,4803"/>
  <p:tag name="ORIGINALWIDTH" val="758,1552"/>
  <p:tag name="LATEXADDIN" val="\documentclass{article}&#10;\usepackage{amsmath}&#10;\pagestyle{empty}&#10;\begin{document}&#10;&#10;$\phi_\omega(x) = e^{i\omega^\top x}$&#10;&#10;&#10;\end{document}"/>
  <p:tag name="IGUANATEXSIZE" val="14"/>
  <p:tag name="IGUANATEXCURSOR" val="11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34,4582"/>
  <p:tag name="LATEXADDIN" val="\documentclass{article}&#10;\usepackage{amsmath}&#10;\usepackage{amssymb}&#10;\pagestyle{empty}&#10;\begin{document}&#10;&#10;$\mathbb{E} \Psi(x)$&#10;&#10;&#10;\end{document}"/>
  <p:tag name="IGUANATEXSIZE" val="20"/>
  <p:tag name="IGUANATEXCURSOR" val="6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0,7349"/>
  <p:tag name="ORIGINALWIDTH" val="340,4574"/>
  <p:tag name="LATEXADDIN" val="\documentclass{article}&#10;\usepackage{amsmath}&#10;\pagestyle{empty}&#10;\begin{document}&#10;$\pi\neq \pi'$&#10;&#10;&#10;&#10;\end{document}"/>
  <p:tag name="IGUANATEXSIZE" val="20"/>
  <p:tag name="IGUANATEXCURSOR" val="9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224,222"/>
  <p:tag name="ORIGINALWIDTH" val="2738,658"/>
  <p:tag name="LATEXADDIN" val="\documentclass{article}&#10;\usepackage{amsmath}&#10;\usepackage{amssymb}&#10;\usepackage{color}&#10;\pagestyle{empty}&#10;\begin{document}&#10;&#10;$\|z_t-z'_t\| \geq C\left({\color{red}MMD^2(\pi,\pi')}-\mathcal{O}(\frac{1}{\sqrt{m}})\right) - \varepsilon_1 - \varepsilon_2$&#10;&#10;&#10;\end{document}"/>
  <p:tag name="IGUANATEXSIZE" val="20"/>
  <p:tag name="IGUANATEXCURSOR" val="20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8,24149"/>
  <p:tag name="LATEXADDIN" val="\documentclass{article}&#10;\usepackage{amsmath}&#10;\pagestyle{empty}&#10;\begin{document}&#10;&#10;$\pi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4,74315"/>
  <p:tag name="ORIGINALWIDTH" val="68,24149"/>
  <p:tag name="LATEXADDIN" val="\documentclass{article}&#10;\usepackage{amsmath}&#10;\pagestyle{empty}&#10;\begin{document}&#10;&#10;$\pi$&#10;&#10;&#10;\end{document}"/>
  <p:tag name="IGUANATEXSIZE" val="20"/>
  <p:tag name="IGUANATEXCURSOR" val="8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56,24299"/>
  <p:tag name="ORIGINALWIDTH" val="102,7372"/>
  <p:tag name="LATEXADDIN" val="\documentclass{article}&#10;\usepackage{amsmath}&#10;\pagestyle{empty}&#10;\begin{document}&#10;&#10;$m$&#10;&#10;&#10;\end{document}"/>
  <p:tag name="IGUANATEXSIZE" val="14"/>
  <p:tag name="IGUANATEXCURSOR" val="8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74,24071"/>
  <p:tag name="ORIGINALWIDTH" val="98,98764"/>
  <p:tag name="LATEXADDIN" val="\documentclass{article}&#10;\usepackage{amsmath}&#10;\usepackage{color}&#10;\pagestyle{empty}&#10;\begin{document}&#10;&#10;${\color{red} x_i}$&#10;&#10;&#10;\end{document}"/>
  <p:tag name="IGUANATEXSIZE" val="18"/>
  <p:tag name="IGUANATEXCURSOR" val="11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91,48859"/>
  <p:tag name="ORIGINALWIDTH" val="114,7357"/>
  <p:tag name="LATEXADDIN" val="\documentclass{article}&#10;\usepackage{amsmath}&#10;\usepackage{color}&#10;\pagestyle{empty}&#10;\begin{document}&#10;&#10;${\color{red} \omega_j}$&#10;&#10;&#10;\end{document}"/>
  <p:tag name="IGUANATEXSIZE" val="18"/>
  <p:tag name="IGUANATEXCURSOR" val="12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34,2332"/>
  <p:tag name="ORIGINALWIDTH" val="665,9167"/>
  <p:tag name="LATEXADDIN" val="\documentclass{article}&#10;\usepackage{amsmath}&#10;\pagestyle{empty}&#10;\begin{document}&#10;&#10;$m = \mathcal{O}(\lambda^{-2})$&#10;&#10;&#10;\end{document}"/>
  <p:tag name="IGUANATEXSIZE" val="20"/>
  <p:tag name="IGUANATEXCURSOR" val="11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13,4233"/>
  <p:tag name="LATEXADDIN" val="\documentclass{article}&#10;\usepackage{amsmath}&#10;\pagestyle{empty}&#10;\begin{document}&#10;&#10;$\mathcal{O}(m+C_\Psi)$&#10;&#10;&#10;\end{document}"/>
  <p:tag name="IGUANATEXSIZE" val="20"/>
  <p:tag name="IGUANATEXCURSOR" val="102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954,6306"/>
  <p:tag name="LATEXADDIN" val="\documentclass{article}&#10;\usepackage{amsmath}&#10;\usepackage{color}&#10;\pagestyle{empty}&#10;\begin{document}&#10;&#10;$\mathcal{O}(w{\color{red}d} + m + M_\Psi)$&#10;&#10;&#10;\end{document}"/>
  <p:tag name="IGUANATEXSIZE" val="20"/>
  <p:tag name="IGUANATEXCURSOR" val="128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65,7293"/>
  <p:tag name="ORIGINALWIDTH" val="1267,342"/>
  <p:tag name="LATEXADDIN" val="\documentclass{article}&#10;\usepackage{amsmath}&#10;\pagestyle{empty}&#10;\begin{document}&#10;&#10;$z_t = \frac{1}{w}\sum_{i=t-w+1}^t \Psi(x_i)$&#10;&#10;&#10;\end{document}"/>
  <p:tag name="IGUANATEXSIZE" val="20"/>
  <p:tag name="IGUANATEXCURSOR" val="126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54,7057"/>
  <p:tag name="LATEXADDIN" val="\documentclass{article}&#10;\usepackage{amsmath}&#10;\pagestyle{empty}&#10;\begin{document}&#10;&#10;$\mathcal{O}(md)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354,7057"/>
  <p:tag name="LATEXADDIN" val="\documentclass{article}&#10;\usepackage{amsmath}&#10;\pagestyle{empty}&#10;\begin{document}&#10;&#10;$\mathcal{O}(md)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556,4305"/>
  <p:tag name="LATEXADDIN" val="\documentclass{article}&#10;\usepackage{amsmath}&#10;\pagestyle{empty}&#10;\begin{document}&#10;&#10;$\mathcal{O}(m\log d)$&#10;&#10;&#10;\end{document}"/>
  <p:tag name="IGUANATEXSIZE" val="20"/>
  <p:tag name="IGUANATEXCURSOR" val="100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90,2137"/>
  <p:tag name="LATEXADDIN" val="\documentclass{article}&#10;\usepackage{amsmath}&#10;\pagestyle{empty}&#10;\begin{document}&#10;&#10;$\mathcal{O}(m)$&#10;&#10;&#10;\end{document}"/>
  <p:tag name="IGUANATEXSIZE" val="20"/>
  <p:tag name="IGUANATEXCURSOR" val="95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2,9696"/>
  <p:tag name="LATEXADDIN" val="\documentclass{article}&#10;\usepackage{amsmath}&#10;\usepackage{color}&#10;\pagestyle{empty}&#10;\begin{document}&#10;&#10;${\color{red} \mathcal{O}(1)}$&#10;&#10;&#10;\end{document}"/>
  <p:tag name="IGUANATEXSIZE" val="20"/>
  <p:tag name="IGUANATEXCURSOR" val="1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242,9696"/>
  <p:tag name="LATEXADDIN" val="\documentclass{article}&#10;\usepackage{amsmath}&#10;\usepackage{color}&#10;\pagestyle{empty}&#10;\begin{document}&#10;&#10;${\color{red} \mathcal{O}(1)}$&#10;&#10;&#10;\end{document}"/>
  <p:tag name="IGUANATEXSIZE" val="20"/>
  <p:tag name="IGUANATEXCURSOR" val="101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437,9453"/>
  <p:tag name="LATEXADDIN" val="\documentclass{article}&#10;\usepackage{amsmath}&#10;\usepackage{color}&#10;\pagestyle{empty}&#10;\begin{document}&#10;&#10;$\mathcal{O}(Bw{\color{red}d})$&#10;&#10;&#10;\end{document}"/>
  <p:tag name="IGUANATEXSIZE" val="20"/>
  <p:tag name="IGUANATEXCURSOR" val="63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13,4233"/>
  <p:tag name="LATEXADDIN" val="\documentclass{article}&#10;\usepackage{amsmath}&#10;\pagestyle{empty}&#10;\begin{document}&#10;&#10;$\mathcal{O}(m + C_\Psi)$&#10;&#10;&#10;\end{document}"/>
  <p:tag name="IGUANATEXSIZE" val="20"/>
  <p:tag name="IGUANATEXCURSOR" val="10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23,7346"/>
  <p:tag name="ORIGINALWIDTH" val="644,9194"/>
  <p:tag name="LATEXADDIN" val="\documentclass{article}&#10;\usepackage{amsmath}&#10;\pagestyle{empty}&#10;\begin{document}&#10;&#10;$\mathcal{O}(m + M_\Psi)$&#10;&#10;&#10;\end{document}"/>
  <p:tag name="IGUANATEXSIZE" val="20"/>
  <p:tag name="IGUANATEXCURSOR" val="104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OUTPUTDPI" val="1200"/>
  <p:tag name="ORIGINALHEIGHT" val="107,2366"/>
  <p:tag name="ORIGINALWIDTH" val="153,7308"/>
  <p:tag name="LATEXADDIN" val="\documentclass{article}&#10;\usepackage{amsmath}&#10;\pagestyle{empty}&#10;\begin{document}&#10;&#10;$C_\Psi$&#10;&#10;&#10;\end{document}"/>
  <p:tag name="IGUANATEXSIZE" val="18"/>
  <p:tag name="IGUANATEXCURSOR" val="89"/>
  <p:tag name="TRANSPARENCY" val="Vrai"/>
  <p:tag name="FILENAME" val=""/>
  <p:tag name="LATEXENGINEID" val="0"/>
  <p:tag name="TEMPFOLDER" val="c:\temp\"/>
  <p:tag name="LATEXFORMHEIGHT" val="312"/>
  <p:tag name="LATEXFORMWIDTH" val="384"/>
  <p:tag name="LATEXFORMWRAP" val="Vrai"/>
  <p:tag name="BITMAPVECTOR" val="0"/>
</p:tagLst>
</file>

<file path=ppt/theme/theme1.xml><?xml version="1.0" encoding="utf-8"?>
<a:theme xmlns:a="http://schemas.openxmlformats.org/drawingml/2006/main" name="Thème Office">
  <a:themeElements>
    <a:clrScheme name="Thème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hème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hème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Conception personnalisé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Thèm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23784</TotalTime>
  <Words>954</Words>
  <Application>Microsoft Office PowerPoint</Application>
  <PresentationFormat>Affichage à l'écran (4:3)</PresentationFormat>
  <Paragraphs>307</Paragraphs>
  <Slides>24</Slides>
  <Notes>0</Notes>
  <HiddenSlides>1</HiddenSlides>
  <MMClips>2</MMClips>
  <ScaleCrop>false</ScaleCrop>
  <HeadingPairs>
    <vt:vector size="6" baseType="variant">
      <vt:variant>
        <vt:lpstr>Polices utilisées</vt:lpstr>
      </vt:variant>
      <vt:variant>
        <vt:i4>3</vt:i4>
      </vt:variant>
      <vt:variant>
        <vt:lpstr>Thème</vt:lpstr>
      </vt:variant>
      <vt:variant>
        <vt:i4>2</vt:i4>
      </vt:variant>
      <vt:variant>
        <vt:lpstr>Titres des diapositives</vt:lpstr>
      </vt:variant>
      <vt:variant>
        <vt:i4>24</vt:i4>
      </vt:variant>
    </vt:vector>
  </HeadingPairs>
  <TitlesOfParts>
    <vt:vector size="29" baseType="lpstr">
      <vt:lpstr>Arial</vt:lpstr>
      <vt:lpstr>Calibri</vt:lpstr>
      <vt:lpstr>Calibri Light</vt:lpstr>
      <vt:lpstr>Thème Office</vt:lpstr>
      <vt:lpstr>Conception personnalisée</vt:lpstr>
      <vt:lpstr>Scalable, model-free online change point detection with NEWMA</vt:lpstr>
      <vt:lpstr>Change Point Detection</vt:lpstr>
      <vt:lpstr>Modern challenge: scalability, sensitive data</vt:lpstr>
      <vt:lpstr>Framework</vt:lpstr>
      <vt:lpstr>Context</vt:lpstr>
      <vt:lpstr>Outline</vt:lpstr>
      <vt:lpstr>Proposed algorithm: NEWMA</vt:lpstr>
      <vt:lpstr>Pseudo-metric &amp; pointwise concentration</vt:lpstr>
      <vt:lpstr>Choice of forgetting factors</vt:lpstr>
      <vt:lpstr>Outline</vt:lpstr>
      <vt:lpstr>Good embedding ?</vt:lpstr>
      <vt:lpstr>MMD and random features</vt:lpstr>
      <vt:lpstr>Complexity</vt:lpstr>
      <vt:lpstr>Outline</vt:lpstr>
      <vt:lpstr>Classical strategy: under the null</vt:lpstr>
      <vt:lpstr>Online estimation of threshold</vt:lpstr>
      <vt:lpstr>Average Run Length</vt:lpstr>
      <vt:lpstr>Outline</vt:lpstr>
      <vt:lpstr>Synthetic Data</vt:lpstr>
      <vt:lpstr>Voice activity detection</vt:lpstr>
      <vt:lpstr>Video monitoring</vt:lpstr>
      <vt:lpstr>Outline</vt:lpstr>
      <vt:lpstr>Conclusion, outlooks</vt:lpstr>
      <vt:lpstr>Thank you !</vt:lpstr>
    </vt:vector>
  </TitlesOfParts>
  <Company>INRIA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Présentation PowerPoint</dc:title>
  <dc:creator>Nicolas Keriven</dc:creator>
  <cp:lastModifiedBy>Nicolas Keriven</cp:lastModifiedBy>
  <cp:revision>1220</cp:revision>
  <cp:lastPrinted>2017-10-06T13:20:15Z</cp:lastPrinted>
  <dcterms:created xsi:type="dcterms:W3CDTF">2016-11-08T13:17:02Z</dcterms:created>
  <dcterms:modified xsi:type="dcterms:W3CDTF">2018-11-23T08:54:03Z</dcterms:modified>
</cp:coreProperties>
</file>